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0" r:id="rId1"/>
  </p:sldMasterIdLst>
  <p:sldIdLst>
    <p:sldId id="265" r:id="rId2"/>
    <p:sldId id="294" r:id="rId3"/>
    <p:sldId id="257" r:id="rId4"/>
    <p:sldId id="259" r:id="rId5"/>
    <p:sldId id="276" r:id="rId6"/>
    <p:sldId id="278" r:id="rId7"/>
    <p:sldId id="279" r:id="rId8"/>
    <p:sldId id="260" r:id="rId9"/>
    <p:sldId id="262" r:id="rId10"/>
    <p:sldId id="261" r:id="rId11"/>
    <p:sldId id="263" r:id="rId12"/>
    <p:sldId id="264" r:id="rId13"/>
    <p:sldId id="275" r:id="rId14"/>
    <p:sldId id="286" r:id="rId15"/>
    <p:sldId id="268" r:id="rId16"/>
    <p:sldId id="285" r:id="rId17"/>
    <p:sldId id="269" r:id="rId18"/>
    <p:sldId id="270" r:id="rId19"/>
    <p:sldId id="271" r:id="rId20"/>
    <p:sldId id="272" r:id="rId21"/>
    <p:sldId id="273" r:id="rId22"/>
    <p:sldId id="284" r:id="rId23"/>
    <p:sldId id="274" r:id="rId24"/>
    <p:sldId id="281" r:id="rId25"/>
    <p:sldId id="280" r:id="rId26"/>
    <p:sldId id="291" r:id="rId27"/>
    <p:sldId id="287" r:id="rId28"/>
    <p:sldId id="288" r:id="rId29"/>
    <p:sldId id="289" r:id="rId30"/>
    <p:sldId id="290" r:id="rId31"/>
    <p:sldId id="292" r:id="rId32"/>
    <p:sldId id="293" r:id="rId33"/>
    <p:sldId id="282" r:id="rId34"/>
  </p:sldIdLst>
  <p:sldSz cx="9144000" cy="6858000" type="screen4x3"/>
  <p:notesSz cx="6858000" cy="9144000"/>
  <p:custDataLst>
    <p:tags r:id="rId35"/>
  </p:custDataLst>
  <p:defaultTextStyle>
    <a:defPPr>
      <a:defRPr lang="da-DK"/>
    </a:defPPr>
    <a:lvl1pPr algn="l" rtl="0" fontAlgn="base">
      <a:spcBef>
        <a:spcPct val="0"/>
      </a:spcBef>
      <a:spcAft>
        <a:spcPct val="0"/>
      </a:spcAft>
      <a:defRPr kern="1200">
        <a:solidFill>
          <a:schemeClr val="tx1"/>
        </a:solidFill>
        <a:latin typeface="Arial" charset="0"/>
        <a:ea typeface="ＭＳ Ｐゴシック" charset="-128"/>
        <a:cs typeface="+mn-cs"/>
      </a:defRPr>
    </a:lvl1pPr>
    <a:lvl2pPr marL="457200" algn="l" rtl="0" fontAlgn="base">
      <a:spcBef>
        <a:spcPct val="0"/>
      </a:spcBef>
      <a:spcAft>
        <a:spcPct val="0"/>
      </a:spcAft>
      <a:defRPr kern="1200">
        <a:solidFill>
          <a:schemeClr val="tx1"/>
        </a:solidFill>
        <a:latin typeface="Arial" charset="0"/>
        <a:ea typeface="ＭＳ Ｐゴシック" charset="-128"/>
        <a:cs typeface="+mn-cs"/>
      </a:defRPr>
    </a:lvl2pPr>
    <a:lvl3pPr marL="914400" algn="l" rtl="0" fontAlgn="base">
      <a:spcBef>
        <a:spcPct val="0"/>
      </a:spcBef>
      <a:spcAft>
        <a:spcPct val="0"/>
      </a:spcAft>
      <a:defRPr kern="1200">
        <a:solidFill>
          <a:schemeClr val="tx1"/>
        </a:solidFill>
        <a:latin typeface="Arial" charset="0"/>
        <a:ea typeface="ＭＳ Ｐゴシック" charset="-128"/>
        <a:cs typeface="+mn-cs"/>
      </a:defRPr>
    </a:lvl3pPr>
    <a:lvl4pPr marL="1371600" algn="l" rtl="0" fontAlgn="base">
      <a:spcBef>
        <a:spcPct val="0"/>
      </a:spcBef>
      <a:spcAft>
        <a:spcPct val="0"/>
      </a:spcAft>
      <a:defRPr kern="1200">
        <a:solidFill>
          <a:schemeClr val="tx1"/>
        </a:solidFill>
        <a:latin typeface="Arial" charset="0"/>
        <a:ea typeface="ＭＳ Ｐゴシック" charset="-128"/>
        <a:cs typeface="+mn-cs"/>
      </a:defRPr>
    </a:lvl4pPr>
    <a:lvl5pPr marL="1828800" algn="l"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0B71F"/>
    <a:srgbClr val="2A9B18"/>
    <a:srgbClr val="CE202A"/>
    <a:srgbClr val="F4E5D0"/>
    <a:srgbClr val="CEC6BA"/>
    <a:srgbClr val="E7D2A7"/>
    <a:srgbClr val="EAEAEA"/>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91" autoAdjust="0"/>
    <p:restoredTop sz="94667" autoAdjust="0"/>
  </p:normalViewPr>
  <p:slideViewPr>
    <p:cSldViewPr snapToGrid="0">
      <p:cViewPr>
        <p:scale>
          <a:sx n="66" d="100"/>
          <a:sy n="66" d="100"/>
        </p:scale>
        <p:origin x="-636" y="-168"/>
      </p:cViewPr>
      <p:guideLst>
        <p:guide orient="horz" pos="4319"/>
        <p:guide/>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gs" Target="tags/tag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7CB97365-EBCA-4027-87D5-99FC1D4DF0BB}" type="datetimeFigureOut">
              <a:rPr lang="en-US" smtClean="0"/>
              <a:pPr/>
              <a:t>12/31/2013</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kumimoji="0"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pPr>
              <a:defRPr/>
            </a:pPr>
            <a:fld id="{93D3DD8D-8D8B-4AAB-A3CD-B237A57FEF66}" type="slidenum">
              <a:rPr lang="en-US" smtClean="0"/>
              <a:pPr>
                <a:defRPr/>
              </a:pPr>
              <a:t>‹#›</a:t>
            </a:fld>
            <a:r>
              <a:rPr lang="en-US" smtClean="0"/>
              <a:t> I</a:t>
            </a:r>
            <a:endParaRPr lang="en-US" dirty="0"/>
          </a:p>
        </p:txBody>
      </p:sp>
    </p:spTree>
  </p:cSld>
  <p:clrMapOvr>
    <a:masterClrMapping/>
  </p:clrMapOvr>
  <p:transition advTm="4072">
    <p:pull dir="l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CB97365-EBCA-4027-87D5-99FC1D4DF0BB}" type="datetimeFigureOut">
              <a:rPr lang="en-US" smtClean="0"/>
              <a:pPr/>
              <a:t>12/31/2013</a:t>
            </a:fld>
            <a:endParaRPr lang="en-US"/>
          </a:p>
        </p:txBody>
      </p:sp>
      <p:sp>
        <p:nvSpPr>
          <p:cNvPr id="5" name="Footer Placeholder 4"/>
          <p:cNvSpPr>
            <a:spLocks noGrp="1"/>
          </p:cNvSpPr>
          <p:nvPr>
            <p:ph type="ftr" sz="quarter" idx="11"/>
          </p:nvPr>
        </p:nvSpPr>
        <p:spPr/>
        <p:txBody>
          <a:bodyPr/>
          <a:lstStyle>
            <a:extLst/>
          </a:lstStyle>
          <a:p>
            <a:endParaRPr kumimoji="0" lang="en-US"/>
          </a:p>
        </p:txBody>
      </p:sp>
      <p:sp>
        <p:nvSpPr>
          <p:cNvPr id="6" name="Slide Number Placeholder 5"/>
          <p:cNvSpPr>
            <a:spLocks noGrp="1"/>
          </p:cNvSpPr>
          <p:nvPr>
            <p:ph type="sldNum" sz="quarter" idx="12"/>
          </p:nvPr>
        </p:nvSpPr>
        <p:spPr/>
        <p:txBody>
          <a:bodyPr/>
          <a:lstStyle>
            <a:extLst/>
          </a:lstStyle>
          <a:p>
            <a:pPr>
              <a:defRPr/>
            </a:pPr>
            <a:fld id="{93D3DD8D-8D8B-4AAB-A3CD-B237A57FEF66}" type="slidenum">
              <a:rPr lang="en-US" smtClean="0"/>
              <a:pPr>
                <a:defRPr/>
              </a:pPr>
              <a:t>‹#›</a:t>
            </a:fld>
            <a:r>
              <a:rPr lang="en-US" smtClean="0"/>
              <a:t> I</a:t>
            </a:r>
            <a:endParaRPr lang="en-US" dirty="0"/>
          </a:p>
        </p:txBody>
      </p:sp>
    </p:spTree>
  </p:cSld>
  <p:clrMapOvr>
    <a:masterClrMapping/>
  </p:clrMapOvr>
  <p:transition advTm="4072">
    <p:pull dir="l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CB97365-EBCA-4027-87D5-99FC1D4DF0BB}" type="datetimeFigureOut">
              <a:rPr lang="en-US" smtClean="0"/>
              <a:pPr/>
              <a:t>12/31/2013</a:t>
            </a:fld>
            <a:endParaRPr lang="en-US"/>
          </a:p>
        </p:txBody>
      </p:sp>
      <p:sp>
        <p:nvSpPr>
          <p:cNvPr id="5" name="Footer Placeholder 4"/>
          <p:cNvSpPr>
            <a:spLocks noGrp="1"/>
          </p:cNvSpPr>
          <p:nvPr>
            <p:ph type="ftr" sz="quarter" idx="11"/>
          </p:nvPr>
        </p:nvSpPr>
        <p:spPr/>
        <p:txBody>
          <a:bodyPr/>
          <a:lstStyle>
            <a:extLst/>
          </a:lstStyle>
          <a:p>
            <a:endParaRPr kumimoji="0" lang="en-US"/>
          </a:p>
        </p:txBody>
      </p:sp>
      <p:sp>
        <p:nvSpPr>
          <p:cNvPr id="6" name="Slide Number Placeholder 5"/>
          <p:cNvSpPr>
            <a:spLocks noGrp="1"/>
          </p:cNvSpPr>
          <p:nvPr>
            <p:ph type="sldNum" sz="quarter" idx="12"/>
          </p:nvPr>
        </p:nvSpPr>
        <p:spPr/>
        <p:txBody>
          <a:bodyPr/>
          <a:lstStyle>
            <a:extLst/>
          </a:lstStyle>
          <a:p>
            <a:pPr>
              <a:defRPr/>
            </a:pPr>
            <a:fld id="{93D3DD8D-8D8B-4AAB-A3CD-B237A57FEF66}" type="slidenum">
              <a:rPr lang="en-US" smtClean="0"/>
              <a:pPr>
                <a:defRPr/>
              </a:pPr>
              <a:t>‹#›</a:t>
            </a:fld>
            <a:r>
              <a:rPr lang="en-US" smtClean="0"/>
              <a:t> I</a:t>
            </a:r>
            <a:endParaRPr lang="en-US" dirty="0"/>
          </a:p>
        </p:txBody>
      </p:sp>
    </p:spTree>
  </p:cSld>
  <p:clrMapOvr>
    <a:masterClrMapping/>
  </p:clrMapOvr>
  <p:transition advTm="4072">
    <p:pull dir="l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CB97365-EBCA-4027-87D5-99FC1D4DF0BB}" type="datetimeFigureOut">
              <a:rPr lang="en-US" smtClean="0"/>
              <a:pPr/>
              <a:t>12/31/2013</a:t>
            </a:fld>
            <a:endParaRPr lang="en-US"/>
          </a:p>
        </p:txBody>
      </p:sp>
      <p:sp>
        <p:nvSpPr>
          <p:cNvPr id="5" name="Footer Placeholder 4"/>
          <p:cNvSpPr>
            <a:spLocks noGrp="1"/>
          </p:cNvSpPr>
          <p:nvPr>
            <p:ph type="ftr" sz="quarter" idx="11"/>
          </p:nvPr>
        </p:nvSpPr>
        <p:spPr/>
        <p:txBody>
          <a:bodyPr/>
          <a:lstStyle>
            <a:extLst/>
          </a:lstStyle>
          <a:p>
            <a:endParaRPr kumimoji="0" lang="en-US"/>
          </a:p>
        </p:txBody>
      </p:sp>
      <p:sp>
        <p:nvSpPr>
          <p:cNvPr id="6" name="Slide Number Placeholder 5"/>
          <p:cNvSpPr>
            <a:spLocks noGrp="1"/>
          </p:cNvSpPr>
          <p:nvPr>
            <p:ph type="sldNum" sz="quarter" idx="12"/>
          </p:nvPr>
        </p:nvSpPr>
        <p:spPr/>
        <p:txBody>
          <a:bodyPr/>
          <a:lstStyle>
            <a:extLst/>
          </a:lstStyle>
          <a:p>
            <a:pPr>
              <a:defRPr/>
            </a:pPr>
            <a:fld id="{93D3DD8D-8D8B-4AAB-A3CD-B237A57FEF66}" type="slidenum">
              <a:rPr lang="en-US" smtClean="0"/>
              <a:pPr>
                <a:defRPr/>
              </a:pPr>
              <a:t>‹#›</a:t>
            </a:fld>
            <a:r>
              <a:rPr lang="en-US" smtClean="0"/>
              <a:t> I</a:t>
            </a:r>
            <a:endParaRPr lang="en-US" dirty="0"/>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transition advTm="4072">
    <p:pull dir="l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7CB97365-EBCA-4027-87D5-99FC1D4DF0BB}" type="datetimeFigureOut">
              <a:rPr lang="en-US" smtClean="0"/>
              <a:pPr/>
              <a:t>12/31/2013</a:t>
            </a:fld>
            <a:endParaRPr lang="en-US"/>
          </a:p>
        </p:txBody>
      </p:sp>
      <p:sp>
        <p:nvSpPr>
          <p:cNvPr id="5" name="Footer Placeholder 4"/>
          <p:cNvSpPr>
            <a:spLocks noGrp="1"/>
          </p:cNvSpPr>
          <p:nvPr>
            <p:ph type="ftr" sz="quarter" idx="11"/>
          </p:nvPr>
        </p:nvSpPr>
        <p:spPr/>
        <p:txBody>
          <a:bodyPr/>
          <a:lstStyle>
            <a:extLst/>
          </a:lstStyle>
          <a:p>
            <a:endParaRPr kumimoji="0" lang="en-US"/>
          </a:p>
        </p:txBody>
      </p:sp>
      <p:sp>
        <p:nvSpPr>
          <p:cNvPr id="6" name="Slide Number Placeholder 5"/>
          <p:cNvSpPr>
            <a:spLocks noGrp="1"/>
          </p:cNvSpPr>
          <p:nvPr>
            <p:ph type="sldNum" sz="quarter" idx="12"/>
          </p:nvPr>
        </p:nvSpPr>
        <p:spPr/>
        <p:txBody>
          <a:bodyPr/>
          <a:lstStyle>
            <a:extLst/>
          </a:lstStyle>
          <a:p>
            <a:pPr>
              <a:defRPr/>
            </a:pPr>
            <a:fld id="{93D3DD8D-8D8B-4AAB-A3CD-B237A57FEF66}" type="slidenum">
              <a:rPr lang="en-US" smtClean="0"/>
              <a:pPr>
                <a:defRPr/>
              </a:pPr>
              <a:t>‹#›</a:t>
            </a:fld>
            <a:r>
              <a:rPr lang="en-US" smtClean="0"/>
              <a:t> I</a:t>
            </a:r>
            <a:endParaRPr lang="en-US" dirty="0"/>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advTm="4072">
    <p:pull dir="l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7CB97365-EBCA-4027-87D5-99FC1D4DF0BB}" type="datetimeFigureOut">
              <a:rPr lang="en-US" smtClean="0"/>
              <a:pPr/>
              <a:t>12/31/2013</a:t>
            </a:fld>
            <a:endParaRPr lang="en-US"/>
          </a:p>
        </p:txBody>
      </p:sp>
      <p:sp>
        <p:nvSpPr>
          <p:cNvPr id="6" name="Footer Placeholder 5"/>
          <p:cNvSpPr>
            <a:spLocks noGrp="1"/>
          </p:cNvSpPr>
          <p:nvPr>
            <p:ph type="ftr" sz="quarter" idx="11"/>
          </p:nvPr>
        </p:nvSpPr>
        <p:spPr/>
        <p:txBody>
          <a:bodyPr/>
          <a:lstStyle>
            <a:extLst/>
          </a:lstStyle>
          <a:p>
            <a:endParaRPr kumimoji="0" lang="en-US"/>
          </a:p>
        </p:txBody>
      </p:sp>
      <p:sp>
        <p:nvSpPr>
          <p:cNvPr id="7" name="Slide Number Placeholder 6"/>
          <p:cNvSpPr>
            <a:spLocks noGrp="1"/>
          </p:cNvSpPr>
          <p:nvPr>
            <p:ph type="sldNum" sz="quarter" idx="12"/>
          </p:nvPr>
        </p:nvSpPr>
        <p:spPr/>
        <p:txBody>
          <a:bodyPr/>
          <a:lstStyle>
            <a:extLst/>
          </a:lstStyle>
          <a:p>
            <a:pPr>
              <a:defRPr/>
            </a:pPr>
            <a:fld id="{93D3DD8D-8D8B-4AAB-A3CD-B237A57FEF66}" type="slidenum">
              <a:rPr lang="en-US" smtClean="0"/>
              <a:pPr>
                <a:defRPr/>
              </a:pPr>
              <a:t>‹#›</a:t>
            </a:fld>
            <a:r>
              <a:rPr lang="en-US" smtClean="0"/>
              <a:t> I</a:t>
            </a:r>
            <a:endParaRPr lang="en-US" dirty="0"/>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transition advTm="4072">
    <p:pull dir="l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7CB97365-EBCA-4027-87D5-99FC1D4DF0BB}" type="datetimeFigureOut">
              <a:rPr lang="en-US" smtClean="0"/>
              <a:pPr/>
              <a:t>12/31/2013</a:t>
            </a:fld>
            <a:endParaRPr lang="en-US"/>
          </a:p>
        </p:txBody>
      </p:sp>
      <p:sp>
        <p:nvSpPr>
          <p:cNvPr id="8" name="Footer Placeholder 7"/>
          <p:cNvSpPr>
            <a:spLocks noGrp="1"/>
          </p:cNvSpPr>
          <p:nvPr>
            <p:ph type="ftr" sz="quarter" idx="11"/>
          </p:nvPr>
        </p:nvSpPr>
        <p:spPr/>
        <p:txBody>
          <a:bodyPr/>
          <a:lstStyle>
            <a:extLst/>
          </a:lstStyle>
          <a:p>
            <a:endParaRPr kumimoji="0" lang="en-US"/>
          </a:p>
        </p:txBody>
      </p:sp>
      <p:sp>
        <p:nvSpPr>
          <p:cNvPr id="9" name="Slide Number Placeholder 8"/>
          <p:cNvSpPr>
            <a:spLocks noGrp="1"/>
          </p:cNvSpPr>
          <p:nvPr>
            <p:ph type="sldNum" sz="quarter" idx="12"/>
          </p:nvPr>
        </p:nvSpPr>
        <p:spPr/>
        <p:txBody>
          <a:bodyPr/>
          <a:lstStyle>
            <a:extLst/>
          </a:lstStyle>
          <a:p>
            <a:pPr>
              <a:defRPr/>
            </a:pPr>
            <a:fld id="{93D3DD8D-8D8B-4AAB-A3CD-B237A57FEF66}" type="slidenum">
              <a:rPr lang="en-US" smtClean="0"/>
              <a:pPr>
                <a:defRPr/>
              </a:pPr>
              <a:t>‹#›</a:t>
            </a:fld>
            <a:r>
              <a:rPr lang="en-US" smtClean="0"/>
              <a:t> I</a:t>
            </a:r>
            <a:endParaRPr lang="en-US" dirty="0"/>
          </a:p>
        </p:txBody>
      </p:sp>
    </p:spTree>
  </p:cSld>
  <p:clrMapOvr>
    <a:overrideClrMapping bg1="lt1" tx1="dk1" bg2="lt2" tx2="dk2" accent1="accent1" accent2="accent2" accent3="accent3" accent4="accent4" accent5="accent5" accent6="accent6" hlink="hlink" folHlink="folHlink"/>
  </p:clrMapOvr>
  <p:transition advTm="4072">
    <p:pull dir="l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7CB97365-EBCA-4027-87D5-99FC1D4DF0BB}" type="datetimeFigureOut">
              <a:rPr lang="en-US" smtClean="0"/>
              <a:pPr/>
              <a:t>12/31/2013</a:t>
            </a:fld>
            <a:endParaRPr lang="en-US"/>
          </a:p>
        </p:txBody>
      </p:sp>
      <p:sp>
        <p:nvSpPr>
          <p:cNvPr id="4" name="Footer Placeholder 3"/>
          <p:cNvSpPr>
            <a:spLocks noGrp="1"/>
          </p:cNvSpPr>
          <p:nvPr>
            <p:ph type="ftr" sz="quarter" idx="11"/>
          </p:nvPr>
        </p:nvSpPr>
        <p:spPr/>
        <p:txBody>
          <a:bodyPr/>
          <a:lstStyle>
            <a:extLst/>
          </a:lstStyle>
          <a:p>
            <a:endParaRPr kumimoji="0" lang="en-US"/>
          </a:p>
        </p:txBody>
      </p:sp>
      <p:sp>
        <p:nvSpPr>
          <p:cNvPr id="5" name="Slide Number Placeholder 4"/>
          <p:cNvSpPr>
            <a:spLocks noGrp="1"/>
          </p:cNvSpPr>
          <p:nvPr>
            <p:ph type="sldNum" sz="quarter" idx="12"/>
          </p:nvPr>
        </p:nvSpPr>
        <p:spPr/>
        <p:txBody>
          <a:bodyPr/>
          <a:lstStyle>
            <a:extLst/>
          </a:lstStyle>
          <a:p>
            <a:pPr>
              <a:defRPr/>
            </a:pPr>
            <a:fld id="{93D3DD8D-8D8B-4AAB-A3CD-B237A57FEF66}" type="slidenum">
              <a:rPr lang="en-US" smtClean="0"/>
              <a:pPr>
                <a:defRPr/>
              </a:pPr>
              <a:t>‹#›</a:t>
            </a:fld>
            <a:r>
              <a:rPr lang="en-US" smtClean="0"/>
              <a:t> I</a:t>
            </a:r>
            <a:endParaRPr lang="en-US" dirty="0"/>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transition advTm="4072">
    <p:pull dir="l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7CB97365-EBCA-4027-87D5-99FC1D4DF0BB}" type="datetimeFigureOut">
              <a:rPr lang="en-US" smtClean="0"/>
              <a:pPr/>
              <a:t>12/31/2013</a:t>
            </a:fld>
            <a:endParaRPr lang="en-US"/>
          </a:p>
        </p:txBody>
      </p:sp>
      <p:sp>
        <p:nvSpPr>
          <p:cNvPr id="3" name="Footer Placeholder 2"/>
          <p:cNvSpPr>
            <a:spLocks noGrp="1"/>
          </p:cNvSpPr>
          <p:nvPr>
            <p:ph type="ftr" sz="quarter" idx="11"/>
          </p:nvPr>
        </p:nvSpPr>
        <p:spPr/>
        <p:txBody>
          <a:bodyPr/>
          <a:lstStyle>
            <a:extLst/>
          </a:lstStyle>
          <a:p>
            <a:endParaRPr kumimoji="0" lang="en-US"/>
          </a:p>
        </p:txBody>
      </p:sp>
      <p:sp>
        <p:nvSpPr>
          <p:cNvPr id="4" name="Slide Number Placeholder 3"/>
          <p:cNvSpPr>
            <a:spLocks noGrp="1"/>
          </p:cNvSpPr>
          <p:nvPr>
            <p:ph type="sldNum" sz="quarter" idx="12"/>
          </p:nvPr>
        </p:nvSpPr>
        <p:spPr/>
        <p:txBody>
          <a:bodyPr/>
          <a:lstStyle>
            <a:extLst/>
          </a:lstStyle>
          <a:p>
            <a:pPr>
              <a:defRPr/>
            </a:pPr>
            <a:fld id="{93D3DD8D-8D8B-4AAB-A3CD-B237A57FEF66}" type="slidenum">
              <a:rPr lang="en-US" smtClean="0"/>
              <a:pPr>
                <a:defRPr/>
              </a:pPr>
              <a:t>‹#›</a:t>
            </a:fld>
            <a:r>
              <a:rPr lang="en-US" smtClean="0"/>
              <a:t> I</a:t>
            </a:r>
            <a:endParaRPr lang="en-US" dirty="0"/>
          </a:p>
        </p:txBody>
      </p:sp>
    </p:spTree>
  </p:cSld>
  <p:clrMapOvr>
    <a:masterClrMapping/>
  </p:clrMapOvr>
  <p:transition advTm="4072">
    <p:pull dir="l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7CB97365-EBCA-4027-87D5-99FC1D4DF0BB}" type="datetimeFigureOut">
              <a:rPr lang="en-US" smtClean="0"/>
              <a:pPr/>
              <a:t>12/31/2013</a:t>
            </a:fld>
            <a:endParaRPr lang="en-US"/>
          </a:p>
        </p:txBody>
      </p:sp>
      <p:sp>
        <p:nvSpPr>
          <p:cNvPr id="6" name="Footer Placeholder 5"/>
          <p:cNvSpPr>
            <a:spLocks noGrp="1"/>
          </p:cNvSpPr>
          <p:nvPr>
            <p:ph type="ftr" sz="quarter" idx="11"/>
          </p:nvPr>
        </p:nvSpPr>
        <p:spPr/>
        <p:txBody>
          <a:bodyPr/>
          <a:lstStyle>
            <a:extLst/>
          </a:lstStyle>
          <a:p>
            <a:endParaRPr kumimoji="0" lang="en-US"/>
          </a:p>
        </p:txBody>
      </p:sp>
      <p:sp>
        <p:nvSpPr>
          <p:cNvPr id="7" name="Slide Number Placeholder 6"/>
          <p:cNvSpPr>
            <a:spLocks noGrp="1"/>
          </p:cNvSpPr>
          <p:nvPr>
            <p:ph type="sldNum" sz="quarter" idx="12"/>
          </p:nvPr>
        </p:nvSpPr>
        <p:spPr/>
        <p:txBody>
          <a:bodyPr/>
          <a:lstStyle>
            <a:extLst/>
          </a:lstStyle>
          <a:p>
            <a:pPr>
              <a:defRPr/>
            </a:pPr>
            <a:fld id="{93D3DD8D-8D8B-4AAB-A3CD-B237A57FEF66}" type="slidenum">
              <a:rPr lang="en-US" smtClean="0"/>
              <a:pPr>
                <a:defRPr/>
              </a:pPr>
              <a:t>‹#›</a:t>
            </a:fld>
            <a:r>
              <a:rPr lang="en-US" smtClean="0"/>
              <a:t> I</a:t>
            </a:r>
            <a:endParaRPr lang="en-US" dirty="0"/>
          </a:p>
        </p:txBody>
      </p:sp>
    </p:spTree>
  </p:cSld>
  <p:clrMapOvr>
    <a:overrideClrMapping bg1="lt1" tx1="dk1" bg2="lt2" tx2="dk2" accent1="accent1" accent2="accent2" accent3="accent3" accent4="accent4" accent5="accent5" accent6="accent6" hlink="hlink" folHlink="folHlink"/>
  </p:clrMapOvr>
  <p:transition advTm="4072">
    <p:pull dir="l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7CB97365-EBCA-4027-87D5-99FC1D4DF0BB}" type="datetimeFigureOut">
              <a:rPr lang="en-US" smtClean="0"/>
              <a:pPr/>
              <a:t>12/31/2013</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kumimoji="0"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pPr>
              <a:defRPr/>
            </a:pPr>
            <a:fld id="{93D3DD8D-8D8B-4AAB-A3CD-B237A57FEF66}" type="slidenum">
              <a:rPr lang="en-US" smtClean="0"/>
              <a:pPr>
                <a:defRPr/>
              </a:pPr>
              <a:t>‹#›</a:t>
            </a:fld>
            <a:r>
              <a:rPr lang="en-US" smtClean="0"/>
              <a:t> I</a:t>
            </a:r>
            <a:endParaRPr lang="en-US"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advTm="4072">
    <p:pull dir="l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7CB97365-EBCA-4027-87D5-99FC1D4DF0BB}" type="datetimeFigureOut">
              <a:rPr lang="en-US" smtClean="0"/>
              <a:pPr/>
              <a:t>12/31/2013</a:t>
            </a:fld>
            <a:endParaRPr lang="en-US">
              <a:solidFill>
                <a:schemeClr val="tx1">
                  <a:shade val="50000"/>
                </a:schemeClr>
              </a:solidFill>
            </a:endParaRPr>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kumimoji="0" lang="en-US">
              <a:solidFill>
                <a:schemeClr val="tx1">
                  <a:shade val="50000"/>
                </a:schemeClr>
              </a:solidFill>
            </a:endParaRP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pPr>
              <a:defRPr/>
            </a:pPr>
            <a:fld id="{93D3DD8D-8D8B-4AAB-A3CD-B237A57FEF66}" type="slidenum">
              <a:rPr lang="en-US" smtClean="0"/>
              <a:pPr>
                <a:defRPr/>
              </a:pPr>
              <a:t>‹#›</a:t>
            </a:fld>
            <a:r>
              <a:rPr lang="en-US" smtClean="0"/>
              <a:t> I</a:t>
            </a:r>
            <a:endParaRPr lang="en-US" dirty="0"/>
          </a:p>
        </p:txBody>
      </p:sp>
    </p:spTree>
  </p:cSld>
  <p:clrMap bg1="lt1" tx1="dk1" bg2="lt2" tx2="dk2" accent1="accent1" accent2="accent2" accent3="accent3" accent4="accent4" accent5="accent5" accent6="accent6" hlink="hlink" folHlink="folHlink"/>
  <p:sldLayoutIdLst>
    <p:sldLayoutId id="2147483851" r:id="rId1"/>
    <p:sldLayoutId id="2147483852" r:id="rId2"/>
    <p:sldLayoutId id="2147483853" r:id="rId3"/>
    <p:sldLayoutId id="2147483854" r:id="rId4"/>
    <p:sldLayoutId id="2147483855" r:id="rId5"/>
    <p:sldLayoutId id="2147483856" r:id="rId6"/>
    <p:sldLayoutId id="2147483857" r:id="rId7"/>
    <p:sldLayoutId id="2147483858" r:id="rId8"/>
    <p:sldLayoutId id="2147483859" r:id="rId9"/>
    <p:sldLayoutId id="2147483860" r:id="rId10"/>
    <p:sldLayoutId id="2147483861" r:id="rId11"/>
  </p:sldLayoutIdLst>
  <p:transition advTm="4072">
    <p:pull dir="ld"/>
  </p:transition>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video" Target="file:///C:\Users\sony\Desktop\Documents\Any%20Video%20Converter\MPEGI\11.mpg"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en.wikipedia.org/wiki/Internal_combustion_engine" TargetMode="External"/><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7.xml"/><Relationship Id="rId1" Type="http://schemas.openxmlformats.org/officeDocument/2006/relationships/video" Target="file:///C:\Users\sony\Desktop\Documents\Any%20Video%20Converter\MPEGI\How%20a%20Hybrid%20Engine%20Works%20_%20Drive.com.au_mpeg1video.mpg"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en.wikipedia.org/wiki/Hybrid_vehicle" TargetMode="Externa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hyperlink" Target="http://en.wikipedia.org/wiki/Electric_motor" TargetMode="External"/><Relationship Id="rId5" Type="http://schemas.openxmlformats.org/officeDocument/2006/relationships/hyperlink" Target="http://en.wikipedia.org/wiki/Internal_combustion_engine" TargetMode="External"/><Relationship Id="rId4" Type="http://schemas.openxmlformats.org/officeDocument/2006/relationships/hyperlink" Target="http://en.wikipedia.org/wiki/Hybrid_electric_vehicle"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Title 1"/>
          <p:cNvSpPr txBox="1">
            <a:spLocks/>
          </p:cNvSpPr>
          <p:nvPr/>
        </p:nvSpPr>
        <p:spPr>
          <a:xfrm>
            <a:off x="449942" y="14283"/>
            <a:ext cx="8229600" cy="2409604"/>
          </a:xfrm>
          <a:prstGeom prst="rect">
            <a:avLst/>
          </a:prstGeom>
        </p:spPr>
        <p:txBody>
          <a:bodyPr vert="horz" anchor="ctr">
            <a:normAutofit/>
            <a:scene3d>
              <a:camera prst="orthographicFront"/>
              <a:lightRig rig="soft" dir="t"/>
            </a:scene3d>
            <a:sp3d prstMaterial="softEdge">
              <a:bevelT w="25400" h="254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100" b="1" i="0" u="none" strike="noStrike" kern="1200" cap="none" spc="0" normalizeH="0" baseline="0" noProof="0" dirty="0" err="1" smtClean="0">
                <a:ln>
                  <a:noFill/>
                </a:ln>
                <a:effectLst>
                  <a:outerShdw blurRad="31750" dist="25400" dir="5400000" algn="tl" rotWithShape="0">
                    <a:srgbClr val="000000">
                      <a:alpha val="25000"/>
                    </a:srgbClr>
                  </a:outerShdw>
                </a:effectLst>
                <a:uLnTx/>
                <a:uFillTx/>
                <a:latin typeface="+mj-lt"/>
                <a:ea typeface="+mj-ea"/>
                <a:cs typeface="+mj-cs"/>
              </a:rPr>
              <a:t>Vidhyadeep</a:t>
            </a:r>
            <a:r>
              <a:rPr kumimoji="0" lang="en-US" sz="4100" b="1" i="0" u="none" strike="noStrike" kern="1200" cap="none" spc="0" normalizeH="0" baseline="0" noProof="0" dirty="0" smtClean="0">
                <a:ln>
                  <a:noFill/>
                </a:ln>
                <a:effectLst>
                  <a:outerShdw blurRad="31750" dist="25400" dir="5400000" algn="tl" rotWithShape="0">
                    <a:srgbClr val="000000">
                      <a:alpha val="25000"/>
                    </a:srgbClr>
                  </a:outerShdw>
                </a:effectLst>
                <a:uLnTx/>
                <a:uFillTx/>
                <a:latin typeface="+mj-lt"/>
                <a:ea typeface="+mj-ea"/>
                <a:cs typeface="+mj-cs"/>
              </a:rPr>
              <a:t> Institute</a:t>
            </a:r>
            <a:r>
              <a:rPr kumimoji="0" lang="en-US" sz="4100" b="1" i="0" u="none" strike="noStrike" kern="1200" cap="none" spc="0" normalizeH="0" noProof="0" dirty="0" smtClean="0">
                <a:ln>
                  <a:noFill/>
                </a:ln>
                <a:effectLst>
                  <a:outerShdw blurRad="31750" dist="25400" dir="5400000" algn="tl" rotWithShape="0">
                    <a:srgbClr val="000000">
                      <a:alpha val="25000"/>
                    </a:srgbClr>
                  </a:outerShdw>
                </a:effectLst>
                <a:uLnTx/>
                <a:uFillTx/>
                <a:latin typeface="+mj-lt"/>
                <a:ea typeface="+mj-ea"/>
                <a:cs typeface="+mj-cs"/>
              </a:rPr>
              <a:t> of Management &amp; </a:t>
            </a:r>
            <a:r>
              <a:rPr kumimoji="0" lang="en-US" sz="4100" b="1" i="0" u="none" strike="noStrike" kern="1200" cap="none" spc="0" normalizeH="0" noProof="0" dirty="0" smtClean="0">
                <a:ln>
                  <a:noFill/>
                </a:ln>
                <a:effectLst>
                  <a:outerShdw blurRad="31750" dist="25400" dir="5400000" algn="tl" rotWithShape="0">
                    <a:srgbClr val="000000">
                      <a:alpha val="25000"/>
                    </a:srgbClr>
                  </a:outerShdw>
                </a:effectLst>
                <a:uLnTx/>
                <a:uFillTx/>
                <a:latin typeface="+mj-lt"/>
                <a:ea typeface="+mj-ea"/>
                <a:cs typeface="+mj-cs"/>
              </a:rPr>
              <a:t>Technology</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4100" b="1" baseline="0" dirty="0" smtClean="0">
                <a:effectLst>
                  <a:outerShdw blurRad="31750" dist="25400" dir="5400000" algn="tl" rotWithShape="0">
                    <a:srgbClr val="000000">
                      <a:alpha val="25000"/>
                    </a:srgbClr>
                  </a:outerShdw>
                </a:effectLst>
                <a:latin typeface="+mj-lt"/>
                <a:ea typeface="+mj-ea"/>
                <a:cs typeface="+mj-cs"/>
              </a:rPr>
              <a:t>ELECTRICAL</a:t>
            </a:r>
            <a:r>
              <a:rPr lang="en-US" sz="4100" b="1" dirty="0" smtClean="0">
                <a:effectLst>
                  <a:outerShdw blurRad="31750" dist="25400" dir="5400000" algn="tl" rotWithShape="0">
                    <a:srgbClr val="000000">
                      <a:alpha val="25000"/>
                    </a:srgbClr>
                  </a:outerShdw>
                </a:effectLst>
                <a:latin typeface="+mj-lt"/>
                <a:ea typeface="+mj-ea"/>
                <a:cs typeface="+mj-cs"/>
              </a:rPr>
              <a:t> DEPARTMENT</a:t>
            </a:r>
            <a:endParaRPr kumimoji="0" lang="en-IN" sz="4100" b="1" i="0" u="none" strike="noStrike" kern="1200" cap="none" spc="0" normalizeH="0" baseline="0" noProof="0" dirty="0">
              <a:ln>
                <a:noFill/>
              </a:ln>
              <a:effectLst>
                <a:outerShdw blurRad="31750" dist="25400" dir="5400000" algn="tl" rotWithShape="0">
                  <a:srgbClr val="000000">
                    <a:alpha val="25000"/>
                  </a:srgbClr>
                </a:outerShdw>
              </a:effectLst>
              <a:uLnTx/>
              <a:uFillTx/>
              <a:latin typeface="+mj-lt"/>
              <a:ea typeface="+mj-ea"/>
              <a:cs typeface="+mj-cs"/>
            </a:endParaRPr>
          </a:p>
        </p:txBody>
      </p:sp>
      <p:sp>
        <p:nvSpPr>
          <p:cNvPr id="4" name="Title 1"/>
          <p:cNvSpPr txBox="1">
            <a:spLocks/>
          </p:cNvSpPr>
          <p:nvPr/>
        </p:nvSpPr>
        <p:spPr>
          <a:xfrm>
            <a:off x="515258" y="2576007"/>
            <a:ext cx="8229600" cy="2409604"/>
          </a:xfrm>
          <a:prstGeom prst="rect">
            <a:avLst/>
          </a:prstGeom>
        </p:spPr>
        <p:txBody>
          <a:bodyPr vert="horz" anchor="ctr">
            <a:normAutofit/>
            <a:scene3d>
              <a:camera prst="orthographicFront"/>
              <a:lightRig rig="soft" dir="t"/>
            </a:scene3d>
            <a:sp3d prstMaterial="softEdge">
              <a:bevelT w="25400" h="254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800" b="1" u="sng" dirty="0" smtClean="0">
                <a:effectLst>
                  <a:outerShdw blurRad="31750" dist="25400" dir="5400000" algn="tl" rotWithShape="0">
                    <a:srgbClr val="000000">
                      <a:alpha val="25000"/>
                    </a:srgbClr>
                  </a:outerShdw>
                </a:effectLst>
                <a:latin typeface="+mj-lt"/>
                <a:ea typeface="+mj-ea"/>
                <a:cs typeface="+mj-cs"/>
              </a:rPr>
              <a:t>Hybrid Vehicles</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100" b="1" i="0" u="none" strike="noStrike" kern="1200" cap="none" spc="0" normalizeH="0" baseline="0" noProof="0" dirty="0" smtClean="0">
              <a:ln>
                <a:noFill/>
              </a:ln>
              <a:effectLst>
                <a:outerShdw blurRad="31750" dist="25400" dir="5400000" algn="tl" rotWithShape="0">
                  <a:srgbClr val="000000">
                    <a:alpha val="25000"/>
                  </a:srgbClr>
                </a:outerShdw>
              </a:effectLst>
              <a:uLnTx/>
              <a:uFillTx/>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lang="en-US" sz="4100" b="1" dirty="0" smtClean="0">
                <a:effectLst>
                  <a:outerShdw blurRad="31750" dist="25400" dir="5400000" algn="tl" rotWithShape="0">
                    <a:srgbClr val="000000">
                      <a:alpha val="25000"/>
                    </a:srgbClr>
                  </a:outerShdw>
                </a:effectLst>
                <a:latin typeface="+mj-lt"/>
                <a:ea typeface="+mj-ea"/>
                <a:cs typeface="+mj-cs"/>
              </a:rPr>
              <a:t>Guided By Mr. Vicky </a:t>
            </a:r>
            <a:r>
              <a:rPr lang="en-US" sz="4100" b="1" dirty="0" err="1" smtClean="0">
                <a:effectLst>
                  <a:outerShdw blurRad="31750" dist="25400" dir="5400000" algn="tl" rotWithShape="0">
                    <a:srgbClr val="000000">
                      <a:alpha val="25000"/>
                    </a:srgbClr>
                  </a:outerShdw>
                </a:effectLst>
                <a:latin typeface="+mj-lt"/>
                <a:ea typeface="+mj-ea"/>
                <a:cs typeface="+mj-cs"/>
              </a:rPr>
              <a:t>Paperwala</a:t>
            </a:r>
            <a:endParaRPr kumimoji="0" lang="en-IN" sz="4100" b="1" i="0" u="none" strike="noStrike" kern="1200" cap="none" spc="0" normalizeH="0" baseline="0" noProof="0" dirty="0">
              <a:ln>
                <a:noFill/>
              </a:ln>
              <a:effectLst>
                <a:outerShdw blurRad="31750" dist="25400" dir="5400000" algn="tl" rotWithShape="0">
                  <a:srgbClr val="000000">
                    <a:alpha val="25000"/>
                  </a:srgbClr>
                </a:outerShdw>
              </a:effectLst>
              <a:uLnTx/>
              <a:uFillTx/>
              <a:latin typeface="+mj-lt"/>
              <a:ea typeface="+mj-ea"/>
              <a:cs typeface="+mj-cs"/>
            </a:endParaRPr>
          </a:p>
        </p:txBody>
      </p:sp>
    </p:spTree>
  </p:cSld>
  <p:clrMapOvr>
    <a:masterClrMapping/>
  </p:clrMapOvr>
  <p:transition advTm="4072">
    <p:pull dir="l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ight Arrow 6"/>
          <p:cNvSpPr/>
          <p:nvPr/>
        </p:nvSpPr>
        <p:spPr>
          <a:xfrm>
            <a:off x="0" y="566056"/>
            <a:ext cx="508000" cy="406400"/>
          </a:xfrm>
          <a:prstGeom prst="rightArrow">
            <a:avLst>
              <a:gd name="adj1" fmla="val 50000"/>
              <a:gd name="adj2" fmla="val 6071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6" name="Rectangle 15"/>
          <p:cNvSpPr/>
          <p:nvPr/>
        </p:nvSpPr>
        <p:spPr>
          <a:xfrm>
            <a:off x="575082" y="296705"/>
            <a:ext cx="8772118" cy="4247317"/>
          </a:xfrm>
          <a:prstGeom prst="rect">
            <a:avLst/>
          </a:prstGeom>
          <a:noFill/>
        </p:spPr>
        <p:txBody>
          <a:bodyPr wrap="square" lIns="91440" tIns="45720" rIns="91440" bIns="45720">
            <a:spAutoFit/>
          </a:bodyPr>
          <a:lstStyle/>
          <a:p>
            <a:r>
              <a:rPr lang="en-US" sz="5400" b="1" dirty="0" smtClean="0">
                <a:cs typeface="Arial" charset="0"/>
              </a:rPr>
              <a:t>World energy shortage</a:t>
            </a:r>
          </a:p>
          <a:p>
            <a:r>
              <a:rPr lang="en-US" sz="5400" b="1" dirty="0" smtClean="0">
                <a:cs typeface="Arial" charset="0"/>
              </a:rPr>
              <a:t>and growing demand </a:t>
            </a:r>
          </a:p>
          <a:p>
            <a:r>
              <a:rPr lang="en-US" sz="5400" b="1" dirty="0" smtClean="0">
                <a:cs typeface="Arial" charset="0"/>
              </a:rPr>
              <a:t>have caused energy crises</a:t>
            </a:r>
          </a:p>
          <a:p>
            <a:endParaRPr lang="en-US" sz="5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2050" name="Picture 2"/>
          <p:cNvPicPr>
            <a:picLocks noChangeAspect="1" noChangeArrowheads="1"/>
          </p:cNvPicPr>
          <p:nvPr/>
        </p:nvPicPr>
        <p:blipFill>
          <a:blip r:embed="rId2" cstate="print"/>
          <a:srcRect/>
          <a:stretch>
            <a:fillRect/>
          </a:stretch>
        </p:blipFill>
        <p:spPr bwMode="auto">
          <a:xfrm>
            <a:off x="2989943" y="3124199"/>
            <a:ext cx="5892800" cy="3385457"/>
          </a:xfrm>
          <a:prstGeom prst="rect">
            <a:avLst/>
          </a:prstGeom>
          <a:noFill/>
          <a:ln w="9525">
            <a:noFill/>
            <a:miter lim="800000"/>
            <a:headEnd/>
            <a:tailEnd/>
          </a:ln>
        </p:spPr>
      </p:pic>
    </p:spTree>
  </p:cSld>
  <p:clrMapOvr>
    <a:masterClrMapping/>
  </p:clrMapOvr>
  <p:transition advTm="4072">
    <p:pull dir="l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8"/>
          <p:cNvSpPr>
            <a:spLocks noGrp="1"/>
          </p:cNvSpPr>
          <p:nvPr>
            <p:ph type="sldNum" sz="quarter" idx="12"/>
          </p:nvPr>
        </p:nvSpPr>
        <p:spPr>
          <a:xfrm>
            <a:off x="7924800" y="6356350"/>
            <a:ext cx="762000" cy="365125"/>
          </a:xfrm>
        </p:spPr>
        <p:txBody>
          <a:bodyPr/>
          <a:lstStyle/>
          <a:p>
            <a:pPr>
              <a:defRPr/>
            </a:pPr>
            <a:fld id="{2E327F96-E1B7-41E6-B533-DAA97B5C376B}" type="slidenum">
              <a:rPr lang="en-US"/>
              <a:pPr>
                <a:defRPr/>
              </a:pPr>
              <a:t>11</a:t>
            </a:fld>
            <a:endParaRPr lang="en-US"/>
          </a:p>
        </p:txBody>
      </p:sp>
      <p:sp>
        <p:nvSpPr>
          <p:cNvPr id="4" name="Title 1"/>
          <p:cNvSpPr>
            <a:spLocks noGrp="1"/>
          </p:cNvSpPr>
          <p:nvPr>
            <p:ph type="title"/>
          </p:nvPr>
        </p:nvSpPr>
        <p:spPr>
          <a:xfrm>
            <a:off x="457200" y="704850"/>
            <a:ext cx="8229600" cy="819150"/>
          </a:xfrm>
        </p:spPr>
        <p:txBody>
          <a:bodyPr>
            <a:normAutofit fontScale="90000"/>
          </a:bodyPr>
          <a:lstStyle/>
          <a:p>
            <a:pPr eaLnBrk="1" hangingPunct="1"/>
            <a:r>
              <a:rPr lang="en-US" sz="4800" dirty="0" smtClean="0"/>
              <a:t>Why fuel efficiency is important???</a:t>
            </a:r>
            <a:endParaRPr lang="en-US" dirty="0" smtClean="0"/>
          </a:p>
        </p:txBody>
      </p:sp>
      <p:graphicFrame>
        <p:nvGraphicFramePr>
          <p:cNvPr id="5" name="Table 4"/>
          <p:cNvGraphicFramePr>
            <a:graphicFrameLocks noGrp="1"/>
          </p:cNvGraphicFramePr>
          <p:nvPr/>
        </p:nvGraphicFramePr>
        <p:xfrm>
          <a:off x="304800" y="2667000"/>
          <a:ext cx="3886201" cy="3645130"/>
        </p:xfrm>
        <a:graphic>
          <a:graphicData uri="http://schemas.openxmlformats.org/drawingml/2006/table">
            <a:tbl>
              <a:tblPr/>
              <a:tblGrid>
                <a:gridCol w="495153"/>
                <a:gridCol w="1245385"/>
                <a:gridCol w="1110343"/>
                <a:gridCol w="1035320"/>
              </a:tblGrid>
              <a:tr h="664845">
                <a:tc>
                  <a:txBody>
                    <a:bodyPr/>
                    <a:lstStyle/>
                    <a:p>
                      <a:pPr algn="ctr" fontAlgn="b"/>
                      <a:r>
                        <a:rPr lang="en-US" sz="1100" b="1" i="0" u="none" strike="noStrike" dirty="0">
                          <a:solidFill>
                            <a:srgbClr val="000000"/>
                          </a:solidFill>
                          <a:latin typeface="Arial"/>
                        </a:rPr>
                        <a:t>Rank</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1" i="0" u="none" strike="noStrike" dirty="0">
                          <a:solidFill>
                            <a:srgbClr val="000000"/>
                          </a:solidFill>
                          <a:latin typeface="Arial"/>
                        </a:rPr>
                        <a:t>Country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1" i="0" u="none" strike="noStrike" dirty="0">
                          <a:solidFill>
                            <a:srgbClr val="000000"/>
                          </a:solidFill>
                          <a:latin typeface="Arial"/>
                        </a:rPr>
                        <a:t>Oil </a:t>
                      </a:r>
                      <a:r>
                        <a:rPr lang="en-US" sz="1100" b="1" i="0" u="none" strike="noStrike" dirty="0" smtClean="0">
                          <a:solidFill>
                            <a:srgbClr val="000000"/>
                          </a:solidFill>
                          <a:latin typeface="Arial"/>
                        </a:rPr>
                        <a:t>– consumption</a:t>
                      </a:r>
                    </a:p>
                    <a:p>
                      <a:pPr algn="ctr" fontAlgn="b"/>
                      <a:r>
                        <a:rPr lang="en-US" sz="1100" dirty="0" smtClean="0"/>
                        <a:t>(bbl/day) </a:t>
                      </a:r>
                      <a:endParaRPr lang="en-US" sz="1100" b="1" i="0" u="none" strike="noStrike" dirty="0">
                        <a:solidFill>
                          <a:srgbClr val="000000"/>
                        </a:solidFill>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1" i="0" u="none" strike="noStrike">
                          <a:solidFill>
                            <a:srgbClr val="000000"/>
                          </a:solidFill>
                          <a:latin typeface="Arial"/>
                        </a:rPr>
                        <a:t>Date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37473">
                <a:tc>
                  <a:txBody>
                    <a:bodyPr/>
                    <a:lstStyle/>
                    <a:p>
                      <a:pPr algn="r" fontAlgn="b"/>
                      <a:r>
                        <a:rPr lang="en-US" sz="1000" b="1" i="0" u="none" strike="noStrike">
                          <a:solidFill>
                            <a:srgbClr val="000000"/>
                          </a:solidFill>
                          <a:latin typeface="Verdana"/>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en-US" sz="1100" b="1" i="0" u="none" strike="noStrike">
                          <a:solidFill>
                            <a:srgbClr val="000000"/>
                          </a:solidFill>
                          <a:latin typeface="Calibri"/>
                        </a:rPr>
                        <a:t>World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r" fontAlgn="b"/>
                      <a:r>
                        <a:rPr lang="en-US" sz="1000" b="1" i="0" u="none" strike="noStrike">
                          <a:solidFill>
                            <a:srgbClr val="000000"/>
                          </a:solidFill>
                          <a:latin typeface="Verdana"/>
                        </a:rPr>
                        <a:t>85,220,000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r" fontAlgn="b"/>
                      <a:r>
                        <a:rPr lang="en-US" sz="1000" b="1" i="0" u="none" strike="noStrike">
                          <a:solidFill>
                            <a:srgbClr val="000000"/>
                          </a:solidFill>
                          <a:latin typeface="Verdana"/>
                        </a:rPr>
                        <a:t>2007 est.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r>
              <a:tr h="237473">
                <a:tc>
                  <a:txBody>
                    <a:bodyPr/>
                    <a:lstStyle/>
                    <a:p>
                      <a:pPr algn="r" fontAlgn="b"/>
                      <a:r>
                        <a:rPr lang="en-US" sz="900" b="0" i="0" u="none" strike="noStrike">
                          <a:solidFill>
                            <a:srgbClr val="000000"/>
                          </a:solidFill>
                          <a:latin typeface="Verdana"/>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0" i="0" u="none" strike="noStrike" dirty="0">
                          <a:solidFill>
                            <a:srgbClr val="000000"/>
                          </a:solidFill>
                          <a:latin typeface="Calibri"/>
                        </a:rPr>
                        <a:t>United States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latin typeface="Verdana"/>
                        </a:rPr>
                        <a:t>20,680,000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0" i="0" u="none" strike="noStrike">
                          <a:solidFill>
                            <a:srgbClr val="000000"/>
                          </a:solidFill>
                          <a:latin typeface="Verdana"/>
                        </a:rPr>
                        <a:t>2007 est.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37473">
                <a:tc>
                  <a:txBody>
                    <a:bodyPr/>
                    <a:lstStyle/>
                    <a:p>
                      <a:pPr algn="r" fontAlgn="b"/>
                      <a:r>
                        <a:rPr lang="en-US" sz="900" b="0" i="0" u="none" strike="noStrike">
                          <a:solidFill>
                            <a:srgbClr val="000000"/>
                          </a:solidFill>
                          <a:latin typeface="Verdana"/>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3"/>
                    </a:solidFill>
                  </a:tcPr>
                </a:tc>
                <a:tc>
                  <a:txBody>
                    <a:bodyPr/>
                    <a:lstStyle/>
                    <a:p>
                      <a:pPr algn="l" fontAlgn="b"/>
                      <a:r>
                        <a:rPr lang="en-US" sz="1100" b="0" i="0" u="none" strike="noStrike">
                          <a:solidFill>
                            <a:srgbClr val="000000"/>
                          </a:solidFill>
                          <a:latin typeface="Calibri"/>
                        </a:rPr>
                        <a:t>European Union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3"/>
                    </a:solidFill>
                  </a:tcPr>
                </a:tc>
                <a:tc>
                  <a:txBody>
                    <a:bodyPr/>
                    <a:lstStyle/>
                    <a:p>
                      <a:pPr algn="r" fontAlgn="b"/>
                      <a:r>
                        <a:rPr lang="en-US" sz="900" b="0" i="0" u="none" strike="noStrike" dirty="0">
                          <a:solidFill>
                            <a:srgbClr val="000000"/>
                          </a:solidFill>
                          <a:latin typeface="Verdana"/>
                        </a:rPr>
                        <a:t>14,390,000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3"/>
                    </a:solidFill>
                  </a:tcPr>
                </a:tc>
                <a:tc>
                  <a:txBody>
                    <a:bodyPr/>
                    <a:lstStyle/>
                    <a:p>
                      <a:pPr algn="r" fontAlgn="b"/>
                      <a:r>
                        <a:rPr lang="en-US" sz="900" b="0" i="0" u="none" strike="noStrike">
                          <a:solidFill>
                            <a:srgbClr val="000000"/>
                          </a:solidFill>
                          <a:latin typeface="Verdana"/>
                        </a:rPr>
                        <a:t>2007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3"/>
                    </a:solidFill>
                  </a:tcPr>
                </a:tc>
              </a:tr>
              <a:tr h="237473">
                <a:tc>
                  <a:txBody>
                    <a:bodyPr/>
                    <a:lstStyle/>
                    <a:p>
                      <a:pPr algn="r" fontAlgn="b"/>
                      <a:r>
                        <a:rPr lang="en-US" sz="900" b="0" i="0" u="none" strike="noStrike">
                          <a:solidFill>
                            <a:srgbClr val="000000"/>
                          </a:solidFill>
                          <a:latin typeface="Verdana"/>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0" i="0" u="none" strike="noStrike">
                          <a:solidFill>
                            <a:srgbClr val="000000"/>
                          </a:solidFill>
                          <a:latin typeface="Calibri"/>
                        </a:rPr>
                        <a:t>China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latin typeface="Verdana"/>
                        </a:rPr>
                        <a:t>7,880,000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0" i="0" u="none" strike="noStrike">
                          <a:solidFill>
                            <a:srgbClr val="000000"/>
                          </a:solidFill>
                          <a:latin typeface="Verdana"/>
                        </a:rPr>
                        <a:t>2007 est.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37473">
                <a:tc>
                  <a:txBody>
                    <a:bodyPr/>
                    <a:lstStyle/>
                    <a:p>
                      <a:pPr algn="r" fontAlgn="b"/>
                      <a:r>
                        <a:rPr lang="en-US" sz="900" b="0" i="0" u="none" strike="noStrike">
                          <a:solidFill>
                            <a:srgbClr val="000000"/>
                          </a:solidFill>
                          <a:latin typeface="Verdana"/>
                        </a:rPr>
                        <a:t>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3"/>
                    </a:solidFill>
                  </a:tcPr>
                </a:tc>
                <a:tc>
                  <a:txBody>
                    <a:bodyPr/>
                    <a:lstStyle/>
                    <a:p>
                      <a:pPr algn="l" fontAlgn="b"/>
                      <a:r>
                        <a:rPr lang="en-US" sz="1100" b="0" i="0" u="none" strike="noStrike">
                          <a:solidFill>
                            <a:srgbClr val="000000"/>
                          </a:solidFill>
                          <a:latin typeface="Calibri"/>
                        </a:rPr>
                        <a:t>Japan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3"/>
                    </a:solidFill>
                  </a:tcPr>
                </a:tc>
                <a:tc>
                  <a:txBody>
                    <a:bodyPr/>
                    <a:lstStyle/>
                    <a:p>
                      <a:pPr algn="r" fontAlgn="b"/>
                      <a:r>
                        <a:rPr lang="en-US" sz="900" b="0" i="0" u="none" strike="noStrike">
                          <a:solidFill>
                            <a:srgbClr val="000000"/>
                          </a:solidFill>
                          <a:latin typeface="Verdana"/>
                        </a:rPr>
                        <a:t>5,007,000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3"/>
                    </a:solidFill>
                  </a:tcPr>
                </a:tc>
                <a:tc>
                  <a:txBody>
                    <a:bodyPr/>
                    <a:lstStyle/>
                    <a:p>
                      <a:pPr algn="r" fontAlgn="b"/>
                      <a:r>
                        <a:rPr lang="en-US" sz="900" b="0" i="0" u="none" strike="noStrike">
                          <a:solidFill>
                            <a:srgbClr val="000000"/>
                          </a:solidFill>
                          <a:latin typeface="Verdana"/>
                        </a:rPr>
                        <a:t>2007 est.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3"/>
                    </a:solidFill>
                  </a:tcPr>
                </a:tc>
              </a:tr>
              <a:tr h="237473">
                <a:tc>
                  <a:txBody>
                    <a:bodyPr/>
                    <a:lstStyle/>
                    <a:p>
                      <a:pPr algn="r" fontAlgn="b"/>
                      <a:r>
                        <a:rPr lang="en-US" sz="900" b="0" i="0" u="none" strike="noStrike">
                          <a:solidFill>
                            <a:srgbClr val="000000"/>
                          </a:solidFill>
                          <a:latin typeface="Verdana"/>
                        </a:rPr>
                        <a:t>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0" i="0" u="none" strike="noStrike">
                          <a:solidFill>
                            <a:srgbClr val="000000"/>
                          </a:solidFill>
                          <a:latin typeface="Calibri"/>
                        </a:rPr>
                        <a:t>India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latin typeface="Verdana"/>
                        </a:rPr>
                        <a:t>2,722,000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0" i="0" u="none" strike="noStrike">
                          <a:solidFill>
                            <a:srgbClr val="000000"/>
                          </a:solidFill>
                          <a:latin typeface="Verdana"/>
                        </a:rPr>
                        <a:t>2007 est.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37473">
                <a:tc>
                  <a:txBody>
                    <a:bodyPr/>
                    <a:lstStyle/>
                    <a:p>
                      <a:pPr algn="r" fontAlgn="b"/>
                      <a:r>
                        <a:rPr lang="en-US" sz="900" b="0" i="0" u="none" strike="noStrike">
                          <a:solidFill>
                            <a:srgbClr val="000000"/>
                          </a:solidFill>
                          <a:latin typeface="Verdana"/>
                        </a:rPr>
                        <a:t>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3"/>
                    </a:solidFill>
                  </a:tcPr>
                </a:tc>
                <a:tc>
                  <a:txBody>
                    <a:bodyPr/>
                    <a:lstStyle/>
                    <a:p>
                      <a:pPr algn="l" fontAlgn="b"/>
                      <a:r>
                        <a:rPr lang="en-US" sz="1100" b="0" i="0" u="none" strike="noStrike">
                          <a:solidFill>
                            <a:srgbClr val="000000"/>
                          </a:solidFill>
                          <a:latin typeface="Calibri"/>
                        </a:rPr>
                        <a:t>Russia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3"/>
                    </a:solidFill>
                  </a:tcPr>
                </a:tc>
                <a:tc>
                  <a:txBody>
                    <a:bodyPr/>
                    <a:lstStyle/>
                    <a:p>
                      <a:pPr algn="r" fontAlgn="b"/>
                      <a:r>
                        <a:rPr lang="en-US" sz="900" b="0" i="0" u="none" strike="noStrike">
                          <a:solidFill>
                            <a:srgbClr val="000000"/>
                          </a:solidFill>
                          <a:latin typeface="Verdana"/>
                        </a:rPr>
                        <a:t>2,699,000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3"/>
                    </a:solidFill>
                  </a:tcPr>
                </a:tc>
                <a:tc>
                  <a:txBody>
                    <a:bodyPr/>
                    <a:lstStyle/>
                    <a:p>
                      <a:pPr algn="r" fontAlgn="b"/>
                      <a:r>
                        <a:rPr lang="en-US" sz="900" b="0" i="0" u="none" strike="noStrike">
                          <a:solidFill>
                            <a:srgbClr val="000000"/>
                          </a:solidFill>
                          <a:latin typeface="Verdana"/>
                        </a:rPr>
                        <a:t>2007 est.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3"/>
                    </a:solidFill>
                  </a:tcPr>
                </a:tc>
              </a:tr>
              <a:tr h="237473">
                <a:tc>
                  <a:txBody>
                    <a:bodyPr/>
                    <a:lstStyle/>
                    <a:p>
                      <a:pPr algn="r" fontAlgn="b"/>
                      <a:r>
                        <a:rPr lang="en-US" sz="900" b="0" i="0" u="none" strike="noStrike">
                          <a:solidFill>
                            <a:srgbClr val="000000"/>
                          </a:solidFill>
                          <a:latin typeface="Verdana"/>
                        </a:rPr>
                        <a:t>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0" i="0" u="none" strike="noStrike">
                          <a:solidFill>
                            <a:srgbClr val="000000"/>
                          </a:solidFill>
                          <a:latin typeface="Calibri"/>
                        </a:rPr>
                        <a:t>Germany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latin typeface="Verdana"/>
                        </a:rPr>
                        <a:t>2,456,000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0" i="0" u="none" strike="noStrike">
                          <a:solidFill>
                            <a:srgbClr val="000000"/>
                          </a:solidFill>
                          <a:latin typeface="Verdana"/>
                        </a:rPr>
                        <a:t>2007 est.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37473">
                <a:tc>
                  <a:txBody>
                    <a:bodyPr/>
                    <a:lstStyle/>
                    <a:p>
                      <a:pPr algn="r" fontAlgn="b"/>
                      <a:r>
                        <a:rPr lang="en-US" sz="900" b="0" i="0" u="none" strike="noStrike">
                          <a:solidFill>
                            <a:srgbClr val="000000"/>
                          </a:solidFill>
                          <a:latin typeface="Verdana"/>
                        </a:rPr>
                        <a:t>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3"/>
                    </a:solidFill>
                  </a:tcPr>
                </a:tc>
                <a:tc>
                  <a:txBody>
                    <a:bodyPr/>
                    <a:lstStyle/>
                    <a:p>
                      <a:pPr algn="l" fontAlgn="b"/>
                      <a:r>
                        <a:rPr lang="en-US" sz="1100" b="0" i="0" u="none" strike="noStrike">
                          <a:solidFill>
                            <a:srgbClr val="000000"/>
                          </a:solidFill>
                          <a:latin typeface="Calibri"/>
                        </a:rPr>
                        <a:t>Brazil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3"/>
                    </a:solidFill>
                  </a:tcPr>
                </a:tc>
                <a:tc>
                  <a:txBody>
                    <a:bodyPr/>
                    <a:lstStyle/>
                    <a:p>
                      <a:pPr algn="r" fontAlgn="b"/>
                      <a:r>
                        <a:rPr lang="en-US" sz="900" b="0" i="0" u="none" strike="noStrike">
                          <a:solidFill>
                            <a:srgbClr val="000000"/>
                          </a:solidFill>
                          <a:latin typeface="Verdana"/>
                        </a:rPr>
                        <a:t>2,372,000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3"/>
                    </a:solidFill>
                  </a:tcPr>
                </a:tc>
                <a:tc>
                  <a:txBody>
                    <a:bodyPr/>
                    <a:lstStyle/>
                    <a:p>
                      <a:pPr algn="r" fontAlgn="b"/>
                      <a:r>
                        <a:rPr lang="en-US" sz="900" b="0" i="0" u="none" strike="noStrike">
                          <a:solidFill>
                            <a:srgbClr val="000000"/>
                          </a:solidFill>
                          <a:latin typeface="Verdana"/>
                        </a:rPr>
                        <a:t>2007 est.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3"/>
                    </a:solidFill>
                  </a:tcPr>
                </a:tc>
              </a:tr>
              <a:tr h="237473">
                <a:tc>
                  <a:txBody>
                    <a:bodyPr/>
                    <a:lstStyle/>
                    <a:p>
                      <a:pPr algn="r" fontAlgn="b"/>
                      <a:r>
                        <a:rPr lang="en-US" sz="900" b="0" i="0" u="none" strike="noStrike">
                          <a:solidFill>
                            <a:srgbClr val="000000"/>
                          </a:solidFill>
                          <a:latin typeface="Verdana"/>
                        </a:rPr>
                        <a:t>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0" i="0" u="none" strike="noStrike">
                          <a:solidFill>
                            <a:srgbClr val="000000"/>
                          </a:solidFill>
                          <a:latin typeface="Calibri"/>
                        </a:rPr>
                        <a:t>Canada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latin typeface="Verdana"/>
                        </a:rPr>
                        <a:t>2,371,000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0" i="0" u="none" strike="noStrike">
                          <a:solidFill>
                            <a:srgbClr val="000000"/>
                          </a:solidFill>
                          <a:latin typeface="Verdana"/>
                        </a:rPr>
                        <a:t>2007 est.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32462">
                <a:tc>
                  <a:txBody>
                    <a:bodyPr/>
                    <a:lstStyle/>
                    <a:p>
                      <a:pPr algn="r" fontAlgn="b"/>
                      <a:r>
                        <a:rPr lang="en-US" sz="900" b="0" i="0" u="none" strike="noStrike">
                          <a:solidFill>
                            <a:srgbClr val="000000"/>
                          </a:solidFill>
                          <a:latin typeface="Verdana"/>
                        </a:rPr>
                        <a:t>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3"/>
                    </a:solidFill>
                  </a:tcPr>
                </a:tc>
                <a:tc>
                  <a:txBody>
                    <a:bodyPr/>
                    <a:lstStyle/>
                    <a:p>
                      <a:pPr algn="l" fontAlgn="b"/>
                      <a:r>
                        <a:rPr lang="en-US" sz="1100" b="0" i="0" u="none" strike="noStrike" dirty="0">
                          <a:solidFill>
                            <a:srgbClr val="000000"/>
                          </a:solidFill>
                          <a:latin typeface="Calibri"/>
                        </a:rPr>
                        <a:t>Iran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3"/>
                    </a:solidFill>
                  </a:tcPr>
                </a:tc>
                <a:tc>
                  <a:txBody>
                    <a:bodyPr/>
                    <a:lstStyle/>
                    <a:p>
                      <a:pPr algn="r" fontAlgn="b"/>
                      <a:r>
                        <a:rPr lang="en-US" sz="900" b="0" i="0" u="none" strike="noStrike">
                          <a:solidFill>
                            <a:srgbClr val="000000"/>
                          </a:solidFill>
                          <a:latin typeface="Verdana"/>
                        </a:rPr>
                        <a:t>1,600,000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3"/>
                    </a:solidFill>
                  </a:tcPr>
                </a:tc>
                <a:tc>
                  <a:txBody>
                    <a:bodyPr/>
                    <a:lstStyle/>
                    <a:p>
                      <a:pPr algn="r" fontAlgn="b"/>
                      <a:r>
                        <a:rPr lang="en-US" sz="900" b="0" i="0" u="none" strike="noStrike">
                          <a:solidFill>
                            <a:srgbClr val="000000"/>
                          </a:solidFill>
                          <a:latin typeface="Verdana"/>
                        </a:rPr>
                        <a:t>2007 est.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3"/>
                    </a:solidFill>
                  </a:tcPr>
                </a:tc>
              </a:tr>
              <a:tr h="273093">
                <a:tc>
                  <a:txBody>
                    <a:bodyPr/>
                    <a:lstStyle/>
                    <a:p>
                      <a:pPr algn="l" fontAlgn="b"/>
                      <a:r>
                        <a:rPr lang="en-US"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Rest of the world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latin typeface="Calibri"/>
                        </a:rPr>
                        <a:t>23,043,000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dirty="0">
                          <a:solidFill>
                            <a:srgbClr val="000000"/>
                          </a:solidFill>
                          <a:latin typeface="Verdana"/>
                        </a:rPr>
                        <a:t>2007 est.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bl>
          </a:graphicData>
        </a:graphic>
      </p:graphicFrame>
      <p:sp>
        <p:nvSpPr>
          <p:cNvPr id="6" name="TextBox 7"/>
          <p:cNvSpPr txBox="1">
            <a:spLocks noChangeArrowheads="1"/>
          </p:cNvSpPr>
          <p:nvPr/>
        </p:nvSpPr>
        <p:spPr bwMode="auto">
          <a:xfrm>
            <a:off x="228600" y="2286000"/>
            <a:ext cx="4191000" cy="369888"/>
          </a:xfrm>
          <a:prstGeom prst="rect">
            <a:avLst/>
          </a:prstGeom>
          <a:noFill/>
          <a:ln w="9525">
            <a:noFill/>
            <a:miter lim="800000"/>
            <a:headEnd/>
            <a:tailEnd/>
          </a:ln>
        </p:spPr>
        <p:txBody>
          <a:bodyPr>
            <a:spAutoFit/>
          </a:bodyPr>
          <a:lstStyle/>
          <a:p>
            <a:r>
              <a:rPr lang="en-US">
                <a:cs typeface="Arial" charset="0"/>
              </a:rPr>
              <a:t>World oil consumption, 2007</a:t>
            </a:r>
          </a:p>
        </p:txBody>
      </p:sp>
      <p:pic>
        <p:nvPicPr>
          <p:cNvPr id="8" name="Picture 11" descr="Chart showing annual cost of oil imports increasing from $21 billion per year in 1975 to approximately $179 billion in 2004"/>
          <p:cNvPicPr>
            <a:picLocks noChangeAspect="1" noChangeArrowheads="1"/>
          </p:cNvPicPr>
          <p:nvPr/>
        </p:nvPicPr>
        <p:blipFill>
          <a:blip r:embed="rId2" cstate="print"/>
          <a:srcRect/>
          <a:stretch>
            <a:fillRect/>
          </a:stretch>
        </p:blipFill>
        <p:spPr bwMode="auto">
          <a:xfrm>
            <a:off x="4800600" y="2819400"/>
            <a:ext cx="3810000" cy="3429000"/>
          </a:xfrm>
          <a:prstGeom prst="rect">
            <a:avLst/>
          </a:prstGeom>
          <a:noFill/>
          <a:ln w="9525">
            <a:noFill/>
            <a:miter lim="800000"/>
            <a:headEnd/>
            <a:tailEnd/>
          </a:ln>
        </p:spPr>
      </p:pic>
      <p:sp>
        <p:nvSpPr>
          <p:cNvPr id="9" name="TextBox 12"/>
          <p:cNvSpPr txBox="1">
            <a:spLocks noChangeArrowheads="1"/>
          </p:cNvSpPr>
          <p:nvPr/>
        </p:nvSpPr>
        <p:spPr bwMode="auto">
          <a:xfrm>
            <a:off x="4648200" y="2743200"/>
            <a:ext cx="533400" cy="369888"/>
          </a:xfrm>
          <a:prstGeom prst="rect">
            <a:avLst/>
          </a:prstGeom>
          <a:noFill/>
          <a:ln w="9525">
            <a:noFill/>
            <a:miter lim="800000"/>
            <a:headEnd/>
            <a:tailEnd/>
          </a:ln>
        </p:spPr>
        <p:txBody>
          <a:bodyPr>
            <a:spAutoFit/>
          </a:bodyPr>
          <a:lstStyle/>
          <a:p>
            <a:r>
              <a:rPr lang="en-US">
                <a:latin typeface="Constantia" pitchFamily="18" charset="0"/>
              </a:rPr>
              <a:t>US</a:t>
            </a:r>
          </a:p>
        </p:txBody>
      </p:sp>
      <p:sp>
        <p:nvSpPr>
          <p:cNvPr id="10" name="TextBox 9"/>
          <p:cNvSpPr txBox="1">
            <a:spLocks noChangeArrowheads="1"/>
          </p:cNvSpPr>
          <p:nvPr/>
        </p:nvSpPr>
        <p:spPr bwMode="auto">
          <a:xfrm>
            <a:off x="304800" y="6400800"/>
            <a:ext cx="6477000" cy="276225"/>
          </a:xfrm>
          <a:prstGeom prst="rect">
            <a:avLst/>
          </a:prstGeom>
          <a:noFill/>
          <a:ln w="9525">
            <a:noFill/>
            <a:miter lim="800000"/>
            <a:headEnd/>
            <a:tailEnd/>
          </a:ln>
        </p:spPr>
        <p:txBody>
          <a:bodyPr>
            <a:spAutoFit/>
          </a:bodyPr>
          <a:lstStyle/>
          <a:p>
            <a:r>
              <a:rPr lang="en-US" sz="1200">
                <a:latin typeface="Constantia" pitchFamily="18" charset="0"/>
              </a:rPr>
              <a:t>Source: www.cia.gov/library/publications/the-world-factbook</a:t>
            </a:r>
          </a:p>
        </p:txBody>
      </p:sp>
    </p:spTree>
  </p:cSld>
  <p:clrMapOvr>
    <a:masterClrMapping/>
  </p:clrMapOvr>
  <p:transition advTm="4072">
    <p:pull dir="l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81876" cy="1754326"/>
          </a:xfrm>
          <a:prstGeom prst="rect">
            <a:avLst/>
          </a:prstGeom>
          <a:noFill/>
        </p:spPr>
        <p:txBody>
          <a:bodyPr wrap="square" lIns="91440" tIns="45720" rIns="91440" bIns="45720">
            <a:spAutoFit/>
          </a:bodyPr>
          <a:lstStyle/>
          <a:p>
            <a:pPr algn="ctr"/>
            <a:r>
              <a:rPr lang="en-US" sz="5400" dirty="0" smtClean="0"/>
              <a:t>How dose a Hybrid Car Work ?</a:t>
            </a:r>
            <a:endParaRPr lang="en-US" sz="5400" b="0" cap="none" spc="0" dirty="0">
              <a:ln w="18415" cmpd="sng">
                <a:solidFill>
                  <a:srgbClr val="FFFFFF"/>
                </a:solidFill>
                <a:prstDash val="solid"/>
              </a:ln>
              <a:effectLst>
                <a:outerShdw blurRad="63500" dir="3600000" algn="tl" rotWithShape="0">
                  <a:srgbClr val="000000">
                    <a:alpha val="70000"/>
                  </a:srgbClr>
                </a:outerShdw>
              </a:effectLst>
            </a:endParaRPr>
          </a:p>
        </p:txBody>
      </p:sp>
      <p:pic>
        <p:nvPicPr>
          <p:cNvPr id="3075" name="Picture 3"/>
          <p:cNvPicPr>
            <a:picLocks noChangeAspect="1" noChangeArrowheads="1"/>
          </p:cNvPicPr>
          <p:nvPr/>
        </p:nvPicPr>
        <p:blipFill>
          <a:blip r:embed="rId2" cstate="print"/>
          <a:srcRect/>
          <a:stretch>
            <a:fillRect/>
          </a:stretch>
        </p:blipFill>
        <p:spPr bwMode="auto">
          <a:xfrm>
            <a:off x="435430" y="1756229"/>
            <a:ext cx="8011884" cy="2815771"/>
          </a:xfrm>
          <a:prstGeom prst="rect">
            <a:avLst/>
          </a:prstGeom>
          <a:noFill/>
          <a:ln w="9525">
            <a:noFill/>
            <a:miter lim="800000"/>
            <a:headEnd/>
            <a:tailEnd/>
          </a:ln>
        </p:spPr>
      </p:pic>
      <p:sp>
        <p:nvSpPr>
          <p:cNvPr id="8" name="Rectangle 7"/>
          <p:cNvSpPr/>
          <p:nvPr/>
        </p:nvSpPr>
        <p:spPr>
          <a:xfrm>
            <a:off x="420915" y="5025904"/>
            <a:ext cx="8171542" cy="923330"/>
          </a:xfrm>
          <a:prstGeom prst="rect">
            <a:avLst/>
          </a:prstGeom>
        </p:spPr>
        <p:txBody>
          <a:bodyPr wrap="square">
            <a:spAutoFit/>
          </a:bodyPr>
          <a:lstStyle/>
          <a:p>
            <a:pPr algn="ctr"/>
            <a:r>
              <a:rPr lang="en-IN" dirty="0" smtClean="0"/>
              <a:t>The basic concept of a hybrid car is to combine the most efficient power sources for the car. This should maximize fuel savings and minimize carbon emissions. Put simply, hybrid cars run on a combination of electricity and gas</a:t>
            </a:r>
            <a:endParaRPr lang="en-IN" dirty="0"/>
          </a:p>
        </p:txBody>
      </p:sp>
    </p:spTree>
  </p:cSld>
  <p:clrMapOvr>
    <a:masterClrMapping/>
  </p:clrMapOvr>
  <p:transition advTm="4072">
    <p:pull dir="l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11.mpg">
            <a:hlinkClick r:id="" action="ppaction://media"/>
          </p:cNvPr>
          <p:cNvPicPr>
            <a:picLocks noGrp="1" noRot="1" noChangeAspect="1"/>
          </p:cNvPicPr>
          <p:nvPr>
            <p:ph idx="1"/>
            <a:videoFile r:link="rId1"/>
          </p:nvPr>
        </p:nvPicPr>
        <p:blipFill>
          <a:blip r:embed="rId3" cstate="print"/>
          <a:stretch>
            <a:fillRect/>
          </a:stretch>
        </p:blipFill>
        <p:spPr>
          <a:xfrm>
            <a:off x="0" y="0"/>
            <a:ext cx="9144000" cy="6858000"/>
          </a:xfrm>
          <a:prstGeom prst="rect">
            <a:avLst/>
          </a:prstGeom>
        </p:spPr>
      </p:pic>
      <p:sp>
        <p:nvSpPr>
          <p:cNvPr id="4" name="Title 3"/>
          <p:cNvSpPr>
            <a:spLocks noGrp="1"/>
          </p:cNvSpPr>
          <p:nvPr>
            <p:ph type="title"/>
          </p:nvPr>
        </p:nvSpPr>
        <p:spPr/>
        <p:txBody>
          <a:bodyPr/>
          <a:lstStyle/>
          <a:p>
            <a:endParaRPr lang="en-IN" dirty="0"/>
          </a:p>
        </p:txBody>
      </p:sp>
    </p:spTree>
  </p:cSld>
  <p:clrMapOvr>
    <a:masterClrMapping/>
  </p:clrMapOvr>
  <p:transition advTm="4072"/>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45996" fill="hold"/>
                                        <p:tgtEl>
                                          <p:spTgt spid="1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16"/>
                </p:tgtEl>
              </p:cMediaNode>
            </p:video>
            <p:seq concurrent="1" nextAc="seek">
              <p:cTn id="8" restart="whenNotActive" fill="hold" evtFilter="cancelBubble" nodeType="interactiveSeq">
                <p:stCondLst>
                  <p:cond evt="onClick" delay="0">
                    <p:tgtEl>
                      <p:spTgt spid="1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6"/>
                                        </p:tgtEl>
                                      </p:cBhvr>
                                    </p:cmd>
                                  </p:childTnLst>
                                </p:cTn>
                              </p:par>
                            </p:childTnLst>
                          </p:cTn>
                        </p:par>
                      </p:childTnLst>
                    </p:cTn>
                  </p:par>
                </p:childTnLst>
              </p:cTn>
              <p:nextCondLst>
                <p:cond evt="onClick" delay="0">
                  <p:tgtEl>
                    <p:spTgt spid="16"/>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84200" y="359229"/>
            <a:ext cx="7772400" cy="1829761"/>
          </a:xfrm>
          <a:prstGeom prst="rect">
            <a:avLst/>
          </a:prstGeom>
        </p:spPr>
        <p:txBody>
          <a:bodyPr>
            <a:normAutofit fontScale="97500"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IN" sz="4100" b="1" i="0" u="none" strike="noStrike" kern="1200" cap="none" spc="0" normalizeH="0" baseline="0" noProof="0" dirty="0" smtClean="0">
                <a:ln w="18415" cmpd="sng">
                  <a:solidFill>
                    <a:schemeClr val="tx1"/>
                  </a:solidFill>
                  <a:prstDash val="solid"/>
                </a:ln>
                <a:solidFill>
                  <a:sysClr val="windowText" lastClr="000000"/>
                </a:solidFill>
                <a:effectLst>
                  <a:outerShdw blurRad="63500" dir="3600000" algn="tl" rotWithShape="0">
                    <a:srgbClr val="000000">
                      <a:alpha val="70000"/>
                    </a:srgbClr>
                  </a:outerShdw>
                </a:effectLst>
                <a:uLnTx/>
                <a:uFillTx/>
                <a:latin typeface="+mj-lt"/>
                <a:ea typeface="+mj-ea"/>
                <a:cs typeface="+mj-cs"/>
              </a:rPr>
              <a:t>Who invented hybrid cars?</a:t>
            </a:r>
            <a:br>
              <a:rPr kumimoji="0" lang="en-IN" sz="4100" b="1" i="0" u="none" strike="noStrike" kern="1200" cap="none" spc="0" normalizeH="0" baseline="0" noProof="0" dirty="0" smtClean="0">
                <a:ln w="18415" cmpd="sng">
                  <a:solidFill>
                    <a:schemeClr val="tx1"/>
                  </a:solidFill>
                  <a:prstDash val="solid"/>
                </a:ln>
                <a:solidFill>
                  <a:sysClr val="windowText" lastClr="000000"/>
                </a:solidFill>
                <a:effectLst>
                  <a:outerShdw blurRad="63500" dir="3600000" algn="tl" rotWithShape="0">
                    <a:srgbClr val="000000">
                      <a:alpha val="70000"/>
                    </a:srgbClr>
                  </a:outerShdw>
                </a:effectLst>
                <a:uLnTx/>
                <a:uFillTx/>
                <a:latin typeface="+mj-lt"/>
                <a:ea typeface="+mj-ea"/>
                <a:cs typeface="+mj-cs"/>
              </a:rPr>
            </a:br>
            <a:r>
              <a:rPr kumimoji="0" lang="en-US" sz="4100" b="1" i="0" u="none" strike="noStrike" kern="1200" cap="none" spc="0" normalizeH="0" baseline="0" noProof="0" dirty="0" smtClean="0">
                <a:ln w="18415" cmpd="sng">
                  <a:solidFill>
                    <a:schemeClr val="tx1"/>
                  </a:solidFill>
                  <a:prstDash val="solid"/>
                </a:ln>
                <a:solidFill>
                  <a:sysClr val="windowText" lastClr="000000"/>
                </a:solidFill>
                <a:effectLst>
                  <a:outerShdw blurRad="63500" dir="3600000" algn="tl" rotWithShape="0">
                    <a:srgbClr val="000000">
                      <a:alpha val="70000"/>
                    </a:srgbClr>
                  </a:outerShdw>
                </a:effectLst>
                <a:uLnTx/>
                <a:uFillTx/>
                <a:latin typeface="+mj-lt"/>
                <a:ea typeface="+mj-ea"/>
                <a:cs typeface="+mj-cs"/>
              </a:rPr>
              <a:t/>
            </a:r>
            <a:br>
              <a:rPr kumimoji="0" lang="en-US" sz="4100" b="1" i="0" u="none" strike="noStrike" kern="1200" cap="none" spc="0" normalizeH="0" baseline="0" noProof="0" dirty="0" smtClean="0">
                <a:ln w="18415" cmpd="sng">
                  <a:solidFill>
                    <a:schemeClr val="tx1"/>
                  </a:solidFill>
                  <a:prstDash val="solid"/>
                </a:ln>
                <a:solidFill>
                  <a:sysClr val="windowText" lastClr="000000"/>
                </a:solidFill>
                <a:effectLst>
                  <a:outerShdw blurRad="63500" dir="3600000" algn="tl" rotWithShape="0">
                    <a:srgbClr val="000000">
                      <a:alpha val="70000"/>
                    </a:srgbClr>
                  </a:outerShdw>
                </a:effectLst>
                <a:uLnTx/>
                <a:uFillTx/>
                <a:latin typeface="+mj-lt"/>
                <a:ea typeface="+mj-ea"/>
                <a:cs typeface="+mj-cs"/>
              </a:rPr>
            </a:br>
            <a:endParaRPr kumimoji="0" lang="en-IN" sz="41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spTree>
  </p:cSld>
  <p:clrMapOvr>
    <a:masterClrMapping/>
  </p:clrMapOvr>
  <p:transition advTm="4072">
    <p:pull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261257" y="1799771"/>
            <a:ext cx="7997371" cy="369332"/>
          </a:xfrm>
          <a:prstGeom prst="rect">
            <a:avLst/>
          </a:prstGeom>
        </p:spPr>
        <p:txBody>
          <a:bodyPr wrap="square">
            <a:spAutoFit/>
          </a:bodyPr>
          <a:lstStyle/>
          <a:p>
            <a:r>
              <a:rPr lang="en-IN" dirty="0" smtClean="0"/>
              <a:t>.</a:t>
            </a:r>
            <a:endParaRPr lang="en-IN" dirty="0"/>
          </a:p>
        </p:txBody>
      </p:sp>
      <p:sp>
        <p:nvSpPr>
          <p:cNvPr id="7" name="Rectangle 6"/>
          <p:cNvSpPr/>
          <p:nvPr/>
        </p:nvSpPr>
        <p:spPr>
          <a:xfrm>
            <a:off x="261257" y="1799771"/>
            <a:ext cx="7997371" cy="369332"/>
          </a:xfrm>
          <a:prstGeom prst="rect">
            <a:avLst/>
          </a:prstGeom>
        </p:spPr>
        <p:txBody>
          <a:bodyPr wrap="square">
            <a:spAutoFit/>
          </a:bodyPr>
          <a:lstStyle/>
          <a:p>
            <a:r>
              <a:rPr lang="en-IN" dirty="0" smtClean="0"/>
              <a:t>.</a:t>
            </a:r>
            <a:endParaRPr lang="en-IN" dirty="0"/>
          </a:p>
        </p:txBody>
      </p:sp>
      <p:sp>
        <p:nvSpPr>
          <p:cNvPr id="8" name="Title 1"/>
          <p:cNvSpPr txBox="1">
            <a:spLocks/>
          </p:cNvSpPr>
          <p:nvPr/>
        </p:nvSpPr>
        <p:spPr>
          <a:xfrm>
            <a:off x="584200" y="359229"/>
            <a:ext cx="7772400" cy="1829761"/>
          </a:xfrm>
          <a:prstGeom prst="rect">
            <a:avLst/>
          </a:prstGeom>
        </p:spPr>
        <p:txBody>
          <a:bodyPr>
            <a:normAutofit fontScale="97500"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IN" sz="4100" b="1" i="0" u="none" strike="noStrike" kern="1200" cap="none" spc="0" normalizeH="0" baseline="0" noProof="0" dirty="0" smtClean="0">
                <a:ln w="18415" cmpd="sng">
                  <a:solidFill>
                    <a:schemeClr val="tx1"/>
                  </a:solidFill>
                  <a:prstDash val="solid"/>
                </a:ln>
                <a:solidFill>
                  <a:sysClr val="windowText" lastClr="000000"/>
                </a:solidFill>
                <a:effectLst>
                  <a:outerShdw blurRad="63500" dir="3600000" algn="tl" rotWithShape="0">
                    <a:srgbClr val="000000">
                      <a:alpha val="70000"/>
                    </a:srgbClr>
                  </a:outerShdw>
                </a:effectLst>
                <a:uLnTx/>
                <a:uFillTx/>
                <a:latin typeface="+mj-lt"/>
                <a:ea typeface="+mj-ea"/>
                <a:cs typeface="+mj-cs"/>
              </a:rPr>
              <a:t>Who invented hybrid cars?</a:t>
            </a:r>
            <a:br>
              <a:rPr kumimoji="0" lang="en-IN" sz="4100" b="1" i="0" u="none" strike="noStrike" kern="1200" cap="none" spc="0" normalizeH="0" baseline="0" noProof="0" dirty="0" smtClean="0">
                <a:ln w="18415" cmpd="sng">
                  <a:solidFill>
                    <a:schemeClr val="tx1"/>
                  </a:solidFill>
                  <a:prstDash val="solid"/>
                </a:ln>
                <a:solidFill>
                  <a:sysClr val="windowText" lastClr="000000"/>
                </a:solidFill>
                <a:effectLst>
                  <a:outerShdw blurRad="63500" dir="3600000" algn="tl" rotWithShape="0">
                    <a:srgbClr val="000000">
                      <a:alpha val="70000"/>
                    </a:srgbClr>
                  </a:outerShdw>
                </a:effectLst>
                <a:uLnTx/>
                <a:uFillTx/>
                <a:latin typeface="+mj-lt"/>
                <a:ea typeface="+mj-ea"/>
                <a:cs typeface="+mj-cs"/>
              </a:rPr>
            </a:br>
            <a:r>
              <a:rPr kumimoji="0" lang="en-US" sz="4100" b="1" i="0" u="none" strike="noStrike" kern="1200" cap="none" spc="0" normalizeH="0" baseline="0" noProof="0" dirty="0" smtClean="0">
                <a:ln w="18415" cmpd="sng">
                  <a:solidFill>
                    <a:schemeClr val="tx1"/>
                  </a:solidFill>
                  <a:prstDash val="solid"/>
                </a:ln>
                <a:solidFill>
                  <a:sysClr val="windowText" lastClr="000000"/>
                </a:solidFill>
                <a:effectLst>
                  <a:outerShdw blurRad="63500" dir="3600000" algn="tl" rotWithShape="0">
                    <a:srgbClr val="000000">
                      <a:alpha val="70000"/>
                    </a:srgbClr>
                  </a:outerShdw>
                </a:effectLst>
                <a:uLnTx/>
                <a:uFillTx/>
                <a:latin typeface="+mj-lt"/>
                <a:ea typeface="+mj-ea"/>
                <a:cs typeface="+mj-cs"/>
              </a:rPr>
              <a:t/>
            </a:r>
            <a:br>
              <a:rPr kumimoji="0" lang="en-US" sz="4100" b="1" i="0" u="none" strike="noStrike" kern="1200" cap="none" spc="0" normalizeH="0" baseline="0" noProof="0" dirty="0" smtClean="0">
                <a:ln w="18415" cmpd="sng">
                  <a:solidFill>
                    <a:schemeClr val="tx1"/>
                  </a:solidFill>
                  <a:prstDash val="solid"/>
                </a:ln>
                <a:solidFill>
                  <a:sysClr val="windowText" lastClr="000000"/>
                </a:solidFill>
                <a:effectLst>
                  <a:outerShdw blurRad="63500" dir="3600000" algn="tl" rotWithShape="0">
                    <a:srgbClr val="000000">
                      <a:alpha val="70000"/>
                    </a:srgbClr>
                  </a:outerShdw>
                </a:effectLst>
                <a:uLnTx/>
                <a:uFillTx/>
                <a:latin typeface="+mj-lt"/>
                <a:ea typeface="+mj-ea"/>
                <a:cs typeface="+mj-cs"/>
              </a:rPr>
            </a:br>
            <a:endParaRPr kumimoji="0" lang="en-IN" sz="41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pic>
        <p:nvPicPr>
          <p:cNvPr id="9" name="Picture 2"/>
          <p:cNvPicPr>
            <a:picLocks noChangeAspect="1" noChangeArrowheads="1"/>
          </p:cNvPicPr>
          <p:nvPr/>
        </p:nvPicPr>
        <p:blipFill>
          <a:blip r:embed="rId2" cstate="print"/>
          <a:srcRect/>
          <a:stretch>
            <a:fillRect/>
          </a:stretch>
        </p:blipFill>
        <p:spPr bwMode="auto">
          <a:xfrm>
            <a:off x="2802622" y="1001488"/>
            <a:ext cx="3829050" cy="4267200"/>
          </a:xfrm>
          <a:prstGeom prst="rect">
            <a:avLst/>
          </a:prstGeom>
          <a:noFill/>
          <a:ln w="9525">
            <a:noFill/>
            <a:miter lim="800000"/>
            <a:headEnd/>
            <a:tailEnd/>
          </a:ln>
        </p:spPr>
      </p:pic>
    </p:spTree>
  </p:cSld>
  <p:clrMapOvr>
    <a:masterClrMapping/>
  </p:clrMapOvr>
  <p:transition advTm="4072">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1257" y="1799771"/>
            <a:ext cx="7997371" cy="369332"/>
          </a:xfrm>
          <a:prstGeom prst="rect">
            <a:avLst/>
          </a:prstGeom>
        </p:spPr>
        <p:txBody>
          <a:bodyPr wrap="square">
            <a:spAutoFit/>
          </a:bodyPr>
          <a:lstStyle/>
          <a:p>
            <a:r>
              <a:rPr lang="en-IN" dirty="0" smtClean="0"/>
              <a:t>.</a:t>
            </a:r>
            <a:endParaRPr lang="en-IN" dirty="0"/>
          </a:p>
        </p:txBody>
      </p:sp>
      <p:sp>
        <p:nvSpPr>
          <p:cNvPr id="5" name="Title 1"/>
          <p:cNvSpPr txBox="1">
            <a:spLocks/>
          </p:cNvSpPr>
          <p:nvPr/>
        </p:nvSpPr>
        <p:spPr>
          <a:xfrm>
            <a:off x="584200" y="359229"/>
            <a:ext cx="7772400" cy="1829761"/>
          </a:xfrm>
          <a:prstGeom prst="rect">
            <a:avLst/>
          </a:prstGeom>
        </p:spPr>
        <p:txBody>
          <a:bodyPr>
            <a:normAutofit fontScale="97500"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IN" sz="4100" b="1" i="0" u="none" strike="noStrike" kern="1200" cap="none" spc="0" normalizeH="0" baseline="0" noProof="0" smtClean="0">
                <a:ln w="18415" cmpd="sng">
                  <a:solidFill>
                    <a:schemeClr val="tx1"/>
                  </a:solidFill>
                  <a:prstDash val="solid"/>
                </a:ln>
                <a:solidFill>
                  <a:sysClr val="windowText" lastClr="000000"/>
                </a:solidFill>
                <a:effectLst>
                  <a:outerShdw blurRad="63500" dir="3600000" algn="tl" rotWithShape="0">
                    <a:srgbClr val="000000">
                      <a:alpha val="70000"/>
                    </a:srgbClr>
                  </a:outerShdw>
                </a:effectLst>
                <a:uLnTx/>
                <a:uFillTx/>
                <a:latin typeface="+mj-lt"/>
                <a:ea typeface="+mj-ea"/>
                <a:cs typeface="+mj-cs"/>
              </a:rPr>
              <a:t>Who invented hybrid cars?</a:t>
            </a:r>
            <a:br>
              <a:rPr kumimoji="0" lang="en-IN" sz="4100" b="1" i="0" u="none" strike="noStrike" kern="1200" cap="none" spc="0" normalizeH="0" baseline="0" noProof="0" smtClean="0">
                <a:ln w="18415" cmpd="sng">
                  <a:solidFill>
                    <a:schemeClr val="tx1"/>
                  </a:solidFill>
                  <a:prstDash val="solid"/>
                </a:ln>
                <a:solidFill>
                  <a:sysClr val="windowText" lastClr="000000"/>
                </a:solidFill>
                <a:effectLst>
                  <a:outerShdw blurRad="63500" dir="3600000" algn="tl" rotWithShape="0">
                    <a:srgbClr val="000000">
                      <a:alpha val="70000"/>
                    </a:srgbClr>
                  </a:outerShdw>
                </a:effectLst>
                <a:uLnTx/>
                <a:uFillTx/>
                <a:latin typeface="+mj-lt"/>
                <a:ea typeface="+mj-ea"/>
                <a:cs typeface="+mj-cs"/>
              </a:rPr>
            </a:br>
            <a:r>
              <a:rPr kumimoji="0" lang="en-US" sz="4100" b="1" i="0" u="none" strike="noStrike" kern="1200" cap="none" spc="0" normalizeH="0" baseline="0" noProof="0" smtClean="0">
                <a:ln w="18415" cmpd="sng">
                  <a:solidFill>
                    <a:schemeClr val="tx1"/>
                  </a:solidFill>
                  <a:prstDash val="solid"/>
                </a:ln>
                <a:solidFill>
                  <a:sysClr val="windowText" lastClr="000000"/>
                </a:solidFill>
                <a:effectLst>
                  <a:outerShdw blurRad="63500" dir="3600000" algn="tl" rotWithShape="0">
                    <a:srgbClr val="000000">
                      <a:alpha val="70000"/>
                    </a:srgbClr>
                  </a:outerShdw>
                </a:effectLst>
                <a:uLnTx/>
                <a:uFillTx/>
                <a:latin typeface="+mj-lt"/>
                <a:ea typeface="+mj-ea"/>
                <a:cs typeface="+mj-cs"/>
              </a:rPr>
              <a:t/>
            </a:r>
            <a:br>
              <a:rPr kumimoji="0" lang="en-US" sz="4100" b="1" i="0" u="none" strike="noStrike" kern="1200" cap="none" spc="0" normalizeH="0" baseline="0" noProof="0" smtClean="0">
                <a:ln w="18415" cmpd="sng">
                  <a:solidFill>
                    <a:schemeClr val="tx1"/>
                  </a:solidFill>
                  <a:prstDash val="solid"/>
                </a:ln>
                <a:solidFill>
                  <a:sysClr val="windowText" lastClr="000000"/>
                </a:solidFill>
                <a:effectLst>
                  <a:outerShdw blurRad="63500" dir="3600000" algn="tl" rotWithShape="0">
                    <a:srgbClr val="000000">
                      <a:alpha val="70000"/>
                    </a:srgbClr>
                  </a:outerShdw>
                </a:effectLst>
                <a:uLnTx/>
                <a:uFillTx/>
                <a:latin typeface="+mj-lt"/>
                <a:ea typeface="+mj-ea"/>
                <a:cs typeface="+mj-cs"/>
              </a:rPr>
            </a:br>
            <a:endParaRPr kumimoji="0" lang="en-IN" sz="41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pic>
        <p:nvPicPr>
          <p:cNvPr id="6" name="Picture 2"/>
          <p:cNvPicPr>
            <a:picLocks noChangeAspect="1" noChangeArrowheads="1"/>
          </p:cNvPicPr>
          <p:nvPr/>
        </p:nvPicPr>
        <p:blipFill>
          <a:blip r:embed="rId2" cstate="print"/>
          <a:srcRect/>
          <a:stretch>
            <a:fillRect/>
          </a:stretch>
        </p:blipFill>
        <p:spPr bwMode="auto">
          <a:xfrm>
            <a:off x="2802622" y="1001488"/>
            <a:ext cx="3829050" cy="4267200"/>
          </a:xfrm>
          <a:prstGeom prst="rect">
            <a:avLst/>
          </a:prstGeom>
          <a:noFill/>
          <a:ln w="9525">
            <a:noFill/>
            <a:miter lim="800000"/>
            <a:headEnd/>
            <a:tailEnd/>
          </a:ln>
        </p:spPr>
      </p:pic>
      <p:sp>
        <p:nvSpPr>
          <p:cNvPr id="7" name="Rectangle 6"/>
          <p:cNvSpPr/>
          <p:nvPr/>
        </p:nvSpPr>
        <p:spPr>
          <a:xfrm>
            <a:off x="1262742" y="5103674"/>
            <a:ext cx="6526060" cy="1754326"/>
          </a:xfrm>
          <a:prstGeom prst="rect">
            <a:avLst/>
          </a:prstGeom>
          <a:noFill/>
        </p:spPr>
        <p:txBody>
          <a:bodyPr wrap="square" lIns="91440" tIns="45720" rIns="91440" bIns="45720">
            <a:spAutoFit/>
          </a:bodyPr>
          <a:lstStyle/>
          <a:p>
            <a:pPr algn="ctr"/>
            <a:r>
              <a:rPr lang="en-IN" sz="5400" dirty="0" smtClean="0">
                <a:effectLst>
                  <a:outerShdw blurRad="50800" dist="38100" dir="2700000" algn="tl" rotWithShape="0">
                    <a:prstClr val="black">
                      <a:alpha val="40000"/>
                    </a:prstClr>
                  </a:outerShdw>
                </a:effectLst>
              </a:rPr>
              <a:t>Ferdinand Porsche in 1899</a:t>
            </a:r>
            <a:endParaRPr lang="en-IN" sz="5400" b="0" cap="none" spc="0" dirty="0">
              <a:ln w="18415" cmpd="sng">
                <a:solidFill>
                  <a:srgbClr val="FFFFFF"/>
                </a:solidFill>
                <a:prstDash val="solid"/>
              </a:ln>
              <a:solidFill>
                <a:srgbClr val="FFFFFF"/>
              </a:solidFill>
              <a:effectLst>
                <a:outerShdw blurRad="50800" dist="38100" dir="2700000" algn="tl" rotWithShape="0">
                  <a:prstClr val="black">
                    <a:alpha val="40000"/>
                  </a:prstClr>
                </a:outerShdw>
              </a:effectLst>
            </a:endParaRPr>
          </a:p>
        </p:txBody>
      </p:sp>
    </p:spTree>
  </p:cSld>
  <p:clrMapOvr>
    <a:masterClrMapping/>
  </p:clrMapOvr>
  <p:transition advTm="4072">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www.efficientdrivetrains.com/img/CVT_comp_image-05.jpg"/>
          <p:cNvPicPr>
            <a:picLocks noChangeAspect="1" noChangeArrowheads="1"/>
          </p:cNvPicPr>
          <p:nvPr/>
        </p:nvPicPr>
        <p:blipFill>
          <a:blip r:embed="rId2" cstate="print"/>
          <a:srcRect/>
          <a:stretch>
            <a:fillRect/>
          </a:stretch>
        </p:blipFill>
        <p:spPr bwMode="auto">
          <a:xfrm>
            <a:off x="6415314" y="4492628"/>
            <a:ext cx="2365372" cy="2365372"/>
          </a:xfrm>
          <a:prstGeom prst="rect">
            <a:avLst/>
          </a:prstGeom>
          <a:noFill/>
        </p:spPr>
      </p:pic>
      <p:sp>
        <p:nvSpPr>
          <p:cNvPr id="7" name="Rectangle 6"/>
          <p:cNvSpPr/>
          <p:nvPr/>
        </p:nvSpPr>
        <p:spPr>
          <a:xfrm>
            <a:off x="870852" y="406402"/>
            <a:ext cx="7329713" cy="15239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dirty="0"/>
          </a:p>
        </p:txBody>
      </p:sp>
      <p:sp>
        <p:nvSpPr>
          <p:cNvPr id="9" name="Rectangle 8"/>
          <p:cNvSpPr/>
          <p:nvPr/>
        </p:nvSpPr>
        <p:spPr>
          <a:xfrm>
            <a:off x="856343" y="238650"/>
            <a:ext cx="7442862" cy="2585323"/>
          </a:xfrm>
          <a:prstGeom prst="rect">
            <a:avLst/>
          </a:prstGeom>
          <a:noFill/>
        </p:spPr>
        <p:txBody>
          <a:bodyPr wrap="square" lIns="91440" tIns="45720" rIns="91440" bIns="45720">
            <a:spAutoFit/>
          </a:bodyPr>
          <a:lstStyle/>
          <a:p>
            <a:pPr algn="ctr"/>
            <a:r>
              <a:rPr lang="en-IN" sz="5400" dirty="0" smtClean="0">
                <a:solidFill>
                  <a:schemeClr val="bg1"/>
                </a:solidFill>
              </a:rPr>
              <a:t>Types by drive train </a:t>
            </a:r>
          </a:p>
          <a:p>
            <a:pPr algn="ctr"/>
            <a:r>
              <a:rPr lang="en-IN" sz="5400" dirty="0" smtClean="0">
                <a:solidFill>
                  <a:schemeClr val="bg1"/>
                </a:solidFill>
              </a:rPr>
              <a:t>structure</a:t>
            </a:r>
          </a:p>
          <a:p>
            <a:pPr algn="ctr"/>
            <a:endParaRPr lang="en-US" sz="5400" b="0" cap="none" spc="0" dirty="0">
              <a:ln w="18415" cmpd="sng">
                <a:solidFill>
                  <a:srgbClr val="FFFFFF"/>
                </a:solidFill>
                <a:prstDash val="solid"/>
              </a:ln>
              <a:solidFill>
                <a:schemeClr val="bg1"/>
              </a:solidFill>
              <a:effectLst>
                <a:outerShdw blurRad="63500" dir="3600000" algn="tl" rotWithShape="0">
                  <a:srgbClr val="000000">
                    <a:alpha val="70000"/>
                  </a:srgbClr>
                </a:outerShdw>
              </a:effectLst>
            </a:endParaRPr>
          </a:p>
        </p:txBody>
      </p:sp>
      <p:cxnSp>
        <p:nvCxnSpPr>
          <p:cNvPr id="25" name="Straight Connector 24"/>
          <p:cNvCxnSpPr/>
          <p:nvPr/>
        </p:nvCxnSpPr>
        <p:spPr>
          <a:xfrm flipH="1">
            <a:off x="4542971" y="1930400"/>
            <a:ext cx="7252" cy="142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4528457" y="3367314"/>
            <a:ext cx="1567543" cy="14515"/>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a:off x="2917371" y="3367314"/>
            <a:ext cx="1625600" cy="29029"/>
          </a:xfrm>
          <a:prstGeom prst="line">
            <a:avLst/>
          </a:prstGeom>
        </p:spPr>
        <p:style>
          <a:lnRef idx="1">
            <a:schemeClr val="accent1"/>
          </a:lnRef>
          <a:fillRef idx="0">
            <a:schemeClr val="accent1"/>
          </a:fillRef>
          <a:effectRef idx="0">
            <a:schemeClr val="accent1"/>
          </a:effectRef>
          <a:fontRef idx="minor">
            <a:schemeClr val="tx1"/>
          </a:fontRef>
        </p:style>
      </p:cxnSp>
      <p:sp>
        <p:nvSpPr>
          <p:cNvPr id="31" name="Freeform 30"/>
          <p:cNvSpPr/>
          <p:nvPr/>
        </p:nvSpPr>
        <p:spPr>
          <a:xfrm>
            <a:off x="362857" y="2917371"/>
            <a:ext cx="2583543" cy="914400"/>
          </a:xfrm>
          <a:custGeom>
            <a:avLst/>
            <a:gdLst>
              <a:gd name="connsiteX0" fmla="*/ 2583543 w 2583543"/>
              <a:gd name="connsiteY0" fmla="*/ 508000 h 914400"/>
              <a:gd name="connsiteX1" fmla="*/ 2104572 w 2583543"/>
              <a:gd name="connsiteY1" fmla="*/ 0 h 914400"/>
              <a:gd name="connsiteX2" fmla="*/ 493486 w 2583543"/>
              <a:gd name="connsiteY2" fmla="*/ 0 h 914400"/>
              <a:gd name="connsiteX3" fmla="*/ 0 w 2583543"/>
              <a:gd name="connsiteY3" fmla="*/ 508000 h 914400"/>
              <a:gd name="connsiteX4" fmla="*/ 464457 w 2583543"/>
              <a:gd name="connsiteY4" fmla="*/ 914400 h 914400"/>
              <a:gd name="connsiteX5" fmla="*/ 2162629 w 2583543"/>
              <a:gd name="connsiteY5" fmla="*/ 885371 h 914400"/>
              <a:gd name="connsiteX6" fmla="*/ 2583543 w 2583543"/>
              <a:gd name="connsiteY6" fmla="*/ 5080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83543" h="914400">
                <a:moveTo>
                  <a:pt x="2583543" y="508000"/>
                </a:moveTo>
                <a:lnTo>
                  <a:pt x="2104572" y="0"/>
                </a:lnTo>
                <a:lnTo>
                  <a:pt x="493486" y="0"/>
                </a:lnTo>
                <a:lnTo>
                  <a:pt x="0" y="508000"/>
                </a:lnTo>
                <a:lnTo>
                  <a:pt x="464457" y="914400"/>
                </a:lnTo>
                <a:lnTo>
                  <a:pt x="2162629" y="885371"/>
                </a:lnTo>
                <a:lnTo>
                  <a:pt x="2583543" y="50800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b="1" dirty="0" smtClean="0"/>
              <a:t>     Parallel hybrid</a:t>
            </a:r>
            <a:endParaRPr lang="en-IN" b="1" dirty="0"/>
          </a:p>
        </p:txBody>
      </p:sp>
      <p:sp>
        <p:nvSpPr>
          <p:cNvPr id="32" name="Freeform 31"/>
          <p:cNvSpPr/>
          <p:nvPr/>
        </p:nvSpPr>
        <p:spPr>
          <a:xfrm>
            <a:off x="6052457" y="2873829"/>
            <a:ext cx="2394857" cy="928914"/>
          </a:xfrm>
          <a:custGeom>
            <a:avLst/>
            <a:gdLst>
              <a:gd name="connsiteX0" fmla="*/ 0 w 2394857"/>
              <a:gd name="connsiteY0" fmla="*/ 508000 h 928914"/>
              <a:gd name="connsiteX1" fmla="*/ 508000 w 2394857"/>
              <a:gd name="connsiteY1" fmla="*/ 58057 h 928914"/>
              <a:gd name="connsiteX2" fmla="*/ 1756229 w 2394857"/>
              <a:gd name="connsiteY2" fmla="*/ 0 h 928914"/>
              <a:gd name="connsiteX3" fmla="*/ 2394857 w 2394857"/>
              <a:gd name="connsiteY3" fmla="*/ 435428 h 928914"/>
              <a:gd name="connsiteX4" fmla="*/ 1886857 w 2394857"/>
              <a:gd name="connsiteY4" fmla="*/ 928914 h 928914"/>
              <a:gd name="connsiteX5" fmla="*/ 493486 w 2394857"/>
              <a:gd name="connsiteY5" fmla="*/ 914400 h 928914"/>
              <a:gd name="connsiteX6" fmla="*/ 0 w 2394857"/>
              <a:gd name="connsiteY6" fmla="*/ 508000 h 928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4857" h="928914">
                <a:moveTo>
                  <a:pt x="0" y="508000"/>
                </a:moveTo>
                <a:lnTo>
                  <a:pt x="508000" y="58057"/>
                </a:lnTo>
                <a:lnTo>
                  <a:pt x="1756229" y="0"/>
                </a:lnTo>
                <a:lnTo>
                  <a:pt x="2394857" y="435428"/>
                </a:lnTo>
                <a:lnTo>
                  <a:pt x="1886857" y="928914"/>
                </a:lnTo>
                <a:lnTo>
                  <a:pt x="493486" y="914400"/>
                </a:lnTo>
                <a:lnTo>
                  <a:pt x="0" y="50800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b="1" dirty="0" smtClean="0"/>
              <a:t>     Series hybrid</a:t>
            </a:r>
            <a:endParaRPr lang="en-IN" b="1" dirty="0"/>
          </a:p>
        </p:txBody>
      </p:sp>
    </p:spTree>
  </p:cSld>
  <p:clrMapOvr>
    <a:masterClrMapping/>
  </p:clrMapOvr>
  <p:transition advTm="4072">
    <p:pull dir="l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1175657" y="456363"/>
            <a:ext cx="6458857" cy="923330"/>
          </a:xfrm>
          <a:prstGeom prst="rect">
            <a:avLst/>
          </a:prstGeom>
          <a:noFill/>
        </p:spPr>
        <p:txBody>
          <a:bodyPr wrap="square" lIns="91440" tIns="45720" rIns="91440" bIns="45720">
            <a:spAutoFit/>
          </a:bodyPr>
          <a:lstStyle/>
          <a:p>
            <a:pPr algn="ctr"/>
            <a:r>
              <a:rPr lang="en-IN" sz="5400" b="1" dirty="0" smtClean="0"/>
              <a:t> Parallel hybrid</a:t>
            </a:r>
            <a:endParaRPr lang="en-US" sz="5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26626" name="Picture 2" descr="File:Hybridpar.png"/>
          <p:cNvPicPr>
            <a:picLocks noChangeAspect="1" noChangeArrowheads="1"/>
          </p:cNvPicPr>
          <p:nvPr/>
        </p:nvPicPr>
        <p:blipFill>
          <a:blip r:embed="rId2" cstate="print"/>
          <a:srcRect/>
          <a:stretch>
            <a:fillRect/>
          </a:stretch>
        </p:blipFill>
        <p:spPr bwMode="auto">
          <a:xfrm>
            <a:off x="402318" y="1605189"/>
            <a:ext cx="8015968" cy="2444297"/>
          </a:xfrm>
          <a:prstGeom prst="rect">
            <a:avLst/>
          </a:prstGeom>
          <a:noFill/>
        </p:spPr>
      </p:pic>
      <p:sp>
        <p:nvSpPr>
          <p:cNvPr id="4" name="Rectangle 3"/>
          <p:cNvSpPr/>
          <p:nvPr/>
        </p:nvSpPr>
        <p:spPr>
          <a:xfrm>
            <a:off x="174170" y="3995678"/>
            <a:ext cx="8969829" cy="2585323"/>
          </a:xfrm>
          <a:prstGeom prst="rect">
            <a:avLst/>
          </a:prstGeom>
        </p:spPr>
        <p:txBody>
          <a:bodyPr wrap="square">
            <a:spAutoFit/>
          </a:bodyPr>
          <a:lstStyle/>
          <a:p>
            <a:r>
              <a:rPr lang="en-IN" b="1" dirty="0" smtClean="0"/>
              <a:t>Parallel hybrid</a:t>
            </a:r>
            <a:r>
              <a:rPr lang="en-IN" dirty="0" smtClean="0"/>
              <a:t> systems, which are most commonly produced at present, have both an </a:t>
            </a:r>
            <a:r>
              <a:rPr lang="en-IN" dirty="0" smtClean="0">
                <a:hlinkClick r:id="rId3" tooltip="Internal combustion engine"/>
              </a:rPr>
              <a:t>internal combustion engine</a:t>
            </a:r>
            <a:r>
              <a:rPr lang="en-IN" dirty="0" smtClean="0"/>
              <a:t> (ICE) and an electric motor coupled. If they are joined at an axis in parallel, the speeds at this axis must be identical and the supplied torques add together. When only one of the two sources is being used, the other must either also rotate in an idling manner, be connected by a one-way clutch, or freewheel. With cars, the two sources may be applied to the same shaft- for example with the electric motor lying between the engine and transmission. The speeds are thus equal and the torques add up, with the electric motor adding or subtracting torque to the system as necessary. </a:t>
            </a:r>
            <a:endParaRPr lang="en-IN" dirty="0"/>
          </a:p>
        </p:txBody>
      </p:sp>
    </p:spTree>
  </p:cSld>
  <p:clrMapOvr>
    <a:masterClrMapping/>
  </p:clrMapOvr>
  <p:transition advTm="4072">
    <p:pull dir="l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2" name="Picture 4" descr="http://www.lincah.com/wp-content/uploads/2009/05/2010-honda-insight-hybrid-rear-side-588x366.jpg"/>
          <p:cNvPicPr>
            <a:picLocks noChangeAspect="1" noChangeArrowheads="1"/>
          </p:cNvPicPr>
          <p:nvPr/>
        </p:nvPicPr>
        <p:blipFill>
          <a:blip r:embed="rId2" cstate="print"/>
          <a:srcRect/>
          <a:stretch>
            <a:fillRect/>
          </a:stretch>
        </p:blipFill>
        <p:spPr bwMode="auto">
          <a:xfrm>
            <a:off x="3218089" y="1902052"/>
            <a:ext cx="5600700" cy="3486151"/>
          </a:xfrm>
          <a:prstGeom prst="rect">
            <a:avLst/>
          </a:prstGeom>
          <a:noFill/>
        </p:spPr>
      </p:pic>
      <p:pic>
        <p:nvPicPr>
          <p:cNvPr id="27654" name="Picture 6" descr="http://www.x-tremescooters.com/electric_bicycles/xb700li/images/xb700li-preview.jpg"/>
          <p:cNvPicPr>
            <a:picLocks noChangeAspect="1" noChangeArrowheads="1"/>
          </p:cNvPicPr>
          <p:nvPr/>
        </p:nvPicPr>
        <p:blipFill>
          <a:blip r:embed="rId3" cstate="print"/>
          <a:srcRect/>
          <a:stretch>
            <a:fillRect/>
          </a:stretch>
        </p:blipFill>
        <p:spPr bwMode="auto">
          <a:xfrm>
            <a:off x="634546" y="1357766"/>
            <a:ext cx="2476500" cy="2524126"/>
          </a:xfrm>
          <a:prstGeom prst="rect">
            <a:avLst/>
          </a:prstGeom>
          <a:noFill/>
        </p:spPr>
      </p:pic>
      <p:sp>
        <p:nvSpPr>
          <p:cNvPr id="5" name="Rectangle 4"/>
          <p:cNvSpPr/>
          <p:nvPr/>
        </p:nvSpPr>
        <p:spPr>
          <a:xfrm>
            <a:off x="554432" y="617248"/>
            <a:ext cx="7442939" cy="523220"/>
          </a:xfrm>
          <a:prstGeom prst="rect">
            <a:avLst/>
          </a:prstGeom>
        </p:spPr>
        <p:txBody>
          <a:bodyPr wrap="square">
            <a:spAutoFit/>
          </a:bodyPr>
          <a:lstStyle/>
          <a:p>
            <a:r>
              <a:rPr lang="en-IN" sz="2800" dirty="0" smtClean="0"/>
              <a:t>Most electric bicycles are of this type</a:t>
            </a:r>
            <a:endParaRPr lang="en-IN" sz="2800" dirty="0"/>
          </a:p>
        </p:txBody>
      </p:sp>
      <p:sp>
        <p:nvSpPr>
          <p:cNvPr id="6" name="Rectangle 5"/>
          <p:cNvSpPr/>
          <p:nvPr/>
        </p:nvSpPr>
        <p:spPr>
          <a:xfrm>
            <a:off x="3556001" y="5319877"/>
            <a:ext cx="5203016" cy="1077218"/>
          </a:xfrm>
          <a:prstGeom prst="rect">
            <a:avLst/>
          </a:prstGeom>
        </p:spPr>
        <p:txBody>
          <a:bodyPr wrap="square">
            <a:spAutoFit/>
          </a:bodyPr>
          <a:lstStyle/>
          <a:p>
            <a:r>
              <a:rPr lang="en-IN" sz="3200" dirty="0" smtClean="0"/>
              <a:t>The Honda Insight uses this system.</a:t>
            </a:r>
            <a:endParaRPr lang="en-IN" sz="3200" dirty="0"/>
          </a:p>
        </p:txBody>
      </p:sp>
      <p:cxnSp>
        <p:nvCxnSpPr>
          <p:cNvPr id="16" name="Straight Connector 15"/>
          <p:cNvCxnSpPr/>
          <p:nvPr/>
        </p:nvCxnSpPr>
        <p:spPr>
          <a:xfrm>
            <a:off x="682171" y="1088571"/>
            <a:ext cx="577668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744686" y="5849257"/>
            <a:ext cx="4673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686629" y="6299200"/>
            <a:ext cx="2002971"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advTm="4072">
    <p:pull dir="l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49942" y="14283"/>
            <a:ext cx="8229600" cy="2409604"/>
          </a:xfrm>
          <a:prstGeom prst="rect">
            <a:avLst/>
          </a:prstGeom>
        </p:spPr>
        <p:txBody>
          <a:bodyPr vert="horz" anchor="ctr">
            <a:normAutofit/>
            <a:scene3d>
              <a:camera prst="orthographicFront"/>
              <a:lightRig rig="soft" dir="t"/>
            </a:scene3d>
            <a:sp3d prstMaterial="softEdge">
              <a:bevelT w="25400" h="254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IN" sz="4100" b="1" i="0" u="none" strike="noStrike" kern="1200" cap="none" spc="0" normalizeH="0" baseline="0" noProof="0" dirty="0" smtClean="0">
                <a:ln>
                  <a:noFill/>
                </a:ln>
                <a:effectLst>
                  <a:outerShdw blurRad="31750" dist="25400" dir="5400000" algn="tl" rotWithShape="0">
                    <a:srgbClr val="000000">
                      <a:alpha val="25000"/>
                    </a:srgbClr>
                  </a:outerShdw>
                </a:effectLst>
                <a:uLnTx/>
                <a:uFillTx/>
                <a:latin typeface="+mj-lt"/>
                <a:ea typeface="+mj-ea"/>
                <a:cs typeface="+mj-cs"/>
              </a:rPr>
              <a:t>future of automotive</a:t>
            </a:r>
            <a:br>
              <a:rPr kumimoji="0" lang="en-IN" sz="4100" b="1" i="0" u="none" strike="noStrike" kern="1200" cap="none" spc="0" normalizeH="0" baseline="0" noProof="0" dirty="0" smtClean="0">
                <a:ln>
                  <a:noFill/>
                </a:ln>
                <a:effectLst>
                  <a:outerShdw blurRad="31750" dist="25400" dir="5400000" algn="tl" rotWithShape="0">
                    <a:srgbClr val="000000">
                      <a:alpha val="25000"/>
                    </a:srgbClr>
                  </a:outerShdw>
                </a:effectLst>
                <a:uLnTx/>
                <a:uFillTx/>
                <a:latin typeface="+mj-lt"/>
                <a:ea typeface="+mj-ea"/>
                <a:cs typeface="+mj-cs"/>
              </a:rPr>
            </a:br>
            <a:r>
              <a:rPr kumimoji="0" lang="en-IN" sz="4100" b="1" i="0" u="none" strike="noStrike" kern="1200" cap="none" spc="0" normalizeH="0" baseline="0" noProof="0" dirty="0" err="1" smtClean="0">
                <a:ln>
                  <a:noFill/>
                </a:ln>
                <a:effectLst>
                  <a:outerShdw blurRad="31750" dist="25400" dir="5400000" algn="tl" rotWithShape="0">
                    <a:srgbClr val="000000">
                      <a:alpha val="25000"/>
                    </a:srgbClr>
                  </a:outerShdw>
                </a:effectLst>
                <a:uLnTx/>
                <a:uFillTx/>
                <a:latin typeface="+mj-lt"/>
                <a:ea typeface="+mj-ea"/>
                <a:cs typeface="+mj-cs"/>
              </a:rPr>
              <a:t>telematics</a:t>
            </a:r>
            <a:r>
              <a:rPr kumimoji="0" lang="en-IN" sz="4100" b="1" i="0" u="none" strike="noStrike" kern="1200" cap="none" spc="0" normalizeH="0" baseline="0" noProof="0" dirty="0" smtClean="0">
                <a:ln>
                  <a:noFill/>
                </a:ln>
                <a:effectLst>
                  <a:outerShdw blurRad="31750" dist="25400" dir="5400000" algn="tl" rotWithShape="0">
                    <a:srgbClr val="000000">
                      <a:alpha val="25000"/>
                    </a:srgbClr>
                  </a:outerShdw>
                </a:effectLst>
                <a:uLnTx/>
                <a:uFillTx/>
                <a:latin typeface="+mj-lt"/>
                <a:ea typeface="+mj-ea"/>
                <a:cs typeface="+mj-cs"/>
              </a:rPr>
              <a:t/>
            </a:r>
            <a:br>
              <a:rPr kumimoji="0" lang="en-IN" sz="4100" b="1" i="0" u="none" strike="noStrike" kern="1200" cap="none" spc="0" normalizeH="0" baseline="0" noProof="0" dirty="0" smtClean="0">
                <a:ln>
                  <a:noFill/>
                </a:ln>
                <a:effectLst>
                  <a:outerShdw blurRad="31750" dist="25400" dir="5400000" algn="tl" rotWithShape="0">
                    <a:srgbClr val="000000">
                      <a:alpha val="25000"/>
                    </a:srgbClr>
                  </a:outerShdw>
                </a:effectLst>
                <a:uLnTx/>
                <a:uFillTx/>
                <a:latin typeface="+mj-lt"/>
                <a:ea typeface="+mj-ea"/>
                <a:cs typeface="+mj-cs"/>
              </a:rPr>
            </a:br>
            <a:r>
              <a:rPr kumimoji="0" lang="en-US" sz="4100" b="1" i="0" u="none" strike="noStrike" kern="1200" cap="none" spc="0" normalizeH="0" baseline="0" noProof="0" dirty="0" smtClean="0">
                <a:ln>
                  <a:noFill/>
                </a:ln>
                <a:effectLst>
                  <a:outerShdw blurRad="31750" dist="25400" dir="5400000" algn="tl" rotWithShape="0">
                    <a:srgbClr val="000000">
                      <a:alpha val="25000"/>
                    </a:srgbClr>
                  </a:outerShdw>
                </a:effectLst>
                <a:uLnTx/>
                <a:uFillTx/>
                <a:latin typeface="+mj-lt"/>
                <a:ea typeface="+mj-ea"/>
                <a:cs typeface="+mj-cs"/>
              </a:rPr>
              <a:t> *Hybrid Vehicles*</a:t>
            </a:r>
            <a:endParaRPr kumimoji="0" lang="en-IN" sz="4100" b="1" i="0" u="none" strike="noStrike" kern="1200" cap="none" spc="0" normalizeH="0" baseline="0" noProof="0" dirty="0">
              <a:ln>
                <a:noFill/>
              </a:ln>
              <a:effectLst>
                <a:outerShdw blurRad="31750" dist="25400" dir="5400000" algn="tl" rotWithShape="0">
                  <a:srgbClr val="000000">
                    <a:alpha val="25000"/>
                  </a:srgbClr>
                </a:outerShdw>
              </a:effectLst>
              <a:uLnTx/>
              <a:uFillTx/>
              <a:latin typeface="+mj-lt"/>
              <a:ea typeface="+mj-ea"/>
              <a:cs typeface="+mj-cs"/>
            </a:endParaRPr>
          </a:p>
        </p:txBody>
      </p:sp>
      <p:pic>
        <p:nvPicPr>
          <p:cNvPr id="13320" name="Picture 8" descr="http://electriccarsreport.com/wp-content/uploads/2011/02/Toyota-Home-Charger.jpg"/>
          <p:cNvPicPr>
            <a:picLocks noChangeAspect="1" noChangeArrowheads="1"/>
          </p:cNvPicPr>
          <p:nvPr/>
        </p:nvPicPr>
        <p:blipFill>
          <a:blip r:embed="rId2" cstate="print"/>
          <a:srcRect/>
          <a:stretch>
            <a:fillRect/>
          </a:stretch>
        </p:blipFill>
        <p:spPr bwMode="auto">
          <a:xfrm>
            <a:off x="0" y="2177143"/>
            <a:ext cx="9144000" cy="4680857"/>
          </a:xfrm>
          <a:prstGeom prst="rect">
            <a:avLst/>
          </a:prstGeom>
          <a:noFill/>
        </p:spPr>
      </p:pic>
    </p:spTree>
  </p:cSld>
  <p:clrMapOvr>
    <a:masterClrMapping/>
  </p:clrMapOvr>
  <p:transition advTm="4072">
    <p:pull dir="l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1538512" y="399533"/>
            <a:ext cx="6023429" cy="923330"/>
          </a:xfrm>
          <a:prstGeom prst="rect">
            <a:avLst/>
          </a:prstGeom>
        </p:spPr>
        <p:txBody>
          <a:bodyPr wrap="square">
            <a:spAutoFit/>
          </a:bodyPr>
          <a:lstStyle/>
          <a:p>
            <a:pPr algn="ctr"/>
            <a:r>
              <a:rPr lang="en-IN" sz="5400" b="1" dirty="0" smtClean="0"/>
              <a:t>Series hybrid</a:t>
            </a:r>
            <a:endParaRPr lang="en-IN" sz="5400" b="1" dirty="0"/>
          </a:p>
        </p:txBody>
      </p:sp>
      <p:sp>
        <p:nvSpPr>
          <p:cNvPr id="3" name="Rectangle 2"/>
          <p:cNvSpPr/>
          <p:nvPr/>
        </p:nvSpPr>
        <p:spPr>
          <a:xfrm>
            <a:off x="203200" y="4536611"/>
            <a:ext cx="8650514" cy="2031325"/>
          </a:xfrm>
          <a:prstGeom prst="rect">
            <a:avLst/>
          </a:prstGeom>
        </p:spPr>
        <p:txBody>
          <a:bodyPr wrap="square">
            <a:spAutoFit/>
          </a:bodyPr>
          <a:lstStyle/>
          <a:p>
            <a:r>
              <a:rPr lang="en-IN" b="1" dirty="0" smtClean="0"/>
              <a:t>Series hybrids</a:t>
            </a:r>
            <a:r>
              <a:rPr lang="en-IN" dirty="0" smtClean="0"/>
              <a:t> have also been referred to as extended-range electric vehicles (EREV) or range-extended electric vehicles (REEV) where they are designed to be run mostly by the battery, but have a petrol or diesel generator to recharge the battery when going on a long drive. However, range extension can be accomplished with either series or parallel hybrid layouts. Alternatively, it can be viewed as an electric transmission, with the battery storing reserve power until it is needed.</a:t>
            </a:r>
            <a:endParaRPr lang="en-IN" dirty="0"/>
          </a:p>
        </p:txBody>
      </p:sp>
      <p:pic>
        <p:nvPicPr>
          <p:cNvPr id="26626" name="Picture 2" descr="File:Hybridpeak.png"/>
          <p:cNvPicPr>
            <a:picLocks noChangeAspect="1" noChangeArrowheads="1"/>
          </p:cNvPicPr>
          <p:nvPr/>
        </p:nvPicPr>
        <p:blipFill>
          <a:blip r:embed="rId2" cstate="print"/>
          <a:srcRect/>
          <a:stretch>
            <a:fillRect/>
          </a:stretch>
        </p:blipFill>
        <p:spPr bwMode="auto">
          <a:xfrm>
            <a:off x="678090" y="1395411"/>
            <a:ext cx="7620000" cy="2819401"/>
          </a:xfrm>
          <a:prstGeom prst="rect">
            <a:avLst/>
          </a:prstGeom>
          <a:noFill/>
        </p:spPr>
      </p:pic>
    </p:spTree>
  </p:cSld>
  <p:clrMapOvr>
    <a:masterClrMapping/>
  </p:clrMapOvr>
  <p:transition advTm="4072">
    <p:pull dir="l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http://file.kelleybluebookimages.com/kbb/vehicleimage/evoxseo/cp/m/7442/2012-honda-civic%20hybrid-front_7442_032_480x240_si.png"/>
          <p:cNvPicPr>
            <a:picLocks noChangeAspect="1" noChangeArrowheads="1"/>
          </p:cNvPicPr>
          <p:nvPr/>
        </p:nvPicPr>
        <p:blipFill>
          <a:blip r:embed="rId2" cstate="print"/>
          <a:srcRect/>
          <a:stretch>
            <a:fillRect/>
          </a:stretch>
        </p:blipFill>
        <p:spPr bwMode="auto">
          <a:xfrm>
            <a:off x="1814286" y="-159653"/>
            <a:ext cx="7329714" cy="3562642"/>
          </a:xfrm>
          <a:prstGeom prst="rect">
            <a:avLst/>
          </a:prstGeom>
          <a:noFill/>
        </p:spPr>
      </p:pic>
      <p:sp>
        <p:nvSpPr>
          <p:cNvPr id="3" name="TextBox 2"/>
          <p:cNvSpPr txBox="1"/>
          <p:nvPr/>
        </p:nvSpPr>
        <p:spPr>
          <a:xfrm flipH="1">
            <a:off x="0" y="972455"/>
            <a:ext cx="2790699" cy="830997"/>
          </a:xfrm>
          <a:prstGeom prst="rect">
            <a:avLst/>
          </a:prstGeom>
          <a:noFill/>
        </p:spPr>
        <p:txBody>
          <a:bodyPr wrap="square" rtlCol="0">
            <a:spAutoFit/>
          </a:bodyPr>
          <a:lstStyle/>
          <a:p>
            <a:r>
              <a:rPr lang="en-US" sz="2400" b="1" dirty="0" smtClean="0"/>
              <a:t>HONDA-CIVIC HYBRID</a:t>
            </a:r>
            <a:endParaRPr lang="en-IN" sz="2400" b="1" dirty="0"/>
          </a:p>
        </p:txBody>
      </p:sp>
      <p:pic>
        <p:nvPicPr>
          <p:cNvPr id="27652" name="Picture 4" descr="http://www.indiaprwire.com/downloads/photo/201304/36160.jpg"/>
          <p:cNvPicPr>
            <a:picLocks noChangeAspect="1" noChangeArrowheads="1"/>
          </p:cNvPicPr>
          <p:nvPr/>
        </p:nvPicPr>
        <p:blipFill>
          <a:blip r:embed="rId3" cstate="print"/>
          <a:srcRect/>
          <a:stretch>
            <a:fillRect/>
          </a:stretch>
        </p:blipFill>
        <p:spPr bwMode="auto">
          <a:xfrm>
            <a:off x="0" y="2859314"/>
            <a:ext cx="9144000" cy="2946400"/>
          </a:xfrm>
          <a:prstGeom prst="rect">
            <a:avLst/>
          </a:prstGeom>
          <a:noFill/>
        </p:spPr>
      </p:pic>
      <p:sp>
        <p:nvSpPr>
          <p:cNvPr id="6" name="TextBox 5"/>
          <p:cNvSpPr txBox="1"/>
          <p:nvPr/>
        </p:nvSpPr>
        <p:spPr>
          <a:xfrm>
            <a:off x="4818742" y="5500914"/>
            <a:ext cx="2946400" cy="461665"/>
          </a:xfrm>
          <a:prstGeom prst="rect">
            <a:avLst/>
          </a:prstGeom>
          <a:noFill/>
        </p:spPr>
        <p:txBody>
          <a:bodyPr wrap="square" rtlCol="0">
            <a:spAutoFit/>
          </a:bodyPr>
          <a:lstStyle/>
          <a:p>
            <a:r>
              <a:rPr lang="en-US" sz="2400" b="1" dirty="0" smtClean="0"/>
              <a:t>TOYOTA-PRIUS</a:t>
            </a:r>
            <a:endParaRPr lang="en-IN" sz="2400" b="1" dirty="0"/>
          </a:p>
        </p:txBody>
      </p:sp>
      <p:sp>
        <p:nvSpPr>
          <p:cNvPr id="7" name="TextBox 6"/>
          <p:cNvSpPr txBox="1"/>
          <p:nvPr/>
        </p:nvSpPr>
        <p:spPr>
          <a:xfrm>
            <a:off x="0" y="0"/>
            <a:ext cx="4064000" cy="584775"/>
          </a:xfrm>
          <a:prstGeom prst="rect">
            <a:avLst/>
          </a:prstGeom>
          <a:noFill/>
        </p:spPr>
        <p:txBody>
          <a:bodyPr wrap="square" rtlCol="0">
            <a:spAutoFit/>
          </a:bodyPr>
          <a:lstStyle/>
          <a:p>
            <a:r>
              <a:rPr lang="en-US" sz="3200" b="1" dirty="0" smtClean="0"/>
              <a:t>EXAMPLE</a:t>
            </a:r>
            <a:endParaRPr lang="en-IN" sz="3200" b="1" dirty="0"/>
          </a:p>
        </p:txBody>
      </p:sp>
      <p:cxnSp>
        <p:nvCxnSpPr>
          <p:cNvPr id="9" name="Straight Connector 8"/>
          <p:cNvCxnSpPr/>
          <p:nvPr/>
        </p:nvCxnSpPr>
        <p:spPr>
          <a:xfrm>
            <a:off x="0" y="493486"/>
            <a:ext cx="431074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3" idx="3"/>
          </p:cNvCxnSpPr>
          <p:nvPr/>
        </p:nvCxnSpPr>
        <p:spPr>
          <a:xfrm flipV="1">
            <a:off x="0" y="1349829"/>
            <a:ext cx="2728686" cy="38125"/>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0" y="1712686"/>
            <a:ext cx="127725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4949371" y="5863771"/>
            <a:ext cx="33528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advTm="4072">
    <p:pull dir="l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ow a Hybrid Engine Works _ Drive.com.au_mpeg1video.mpg">
            <a:hlinkClick r:id="" action="ppaction://media"/>
          </p:cNvPr>
          <p:cNvPicPr>
            <a:picLocks noRot="1" noChangeAspect="1"/>
          </p:cNvPicPr>
          <p:nvPr>
            <a:videoFile r:link="rId1"/>
          </p:nvPr>
        </p:nvPicPr>
        <p:blipFill>
          <a:blip r:embed="rId3" cstate="print"/>
          <a:stretch>
            <a:fillRect/>
          </a:stretch>
        </p:blipFill>
        <p:spPr>
          <a:xfrm>
            <a:off x="0" y="0"/>
            <a:ext cx="9144000" cy="6858000"/>
          </a:xfrm>
          <a:prstGeom prst="rect">
            <a:avLst/>
          </a:prstGeom>
        </p:spPr>
      </p:pic>
    </p:spTree>
  </p:cSld>
  <p:clrMapOvr>
    <a:masterClrMapping/>
  </p:clrMapOvr>
  <p:transition advTm="4072">
    <p:pull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2992"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77370" y="1698171"/>
          <a:ext cx="8389260" cy="3828870"/>
        </p:xfrm>
        <a:graphic>
          <a:graphicData uri="http://schemas.openxmlformats.org/drawingml/2006/table">
            <a:tbl>
              <a:tblPr firstRow="1" bandRow="1">
                <a:tableStyleId>{073A0DAA-6AF3-43AB-8588-CEC1D06C72B9}</a:tableStyleId>
              </a:tblPr>
              <a:tblGrid>
                <a:gridCol w="4194630"/>
                <a:gridCol w="4194630"/>
              </a:tblGrid>
              <a:tr h="725715">
                <a:tc>
                  <a:txBody>
                    <a:bodyPr/>
                    <a:lstStyle/>
                    <a:p>
                      <a:r>
                        <a:rPr lang="en-US" sz="4000" dirty="0" smtClean="0"/>
                        <a:t>HYBRID</a:t>
                      </a:r>
                      <a:endParaRPr lang="en-IN" sz="4000" dirty="0"/>
                    </a:p>
                  </a:txBody>
                  <a:tcPr/>
                </a:tc>
                <a:tc>
                  <a:txBody>
                    <a:bodyPr/>
                    <a:lstStyle/>
                    <a:p>
                      <a:r>
                        <a:rPr lang="en-US" sz="4000" dirty="0" smtClean="0"/>
                        <a:t>ELECTRIC</a:t>
                      </a:r>
                      <a:endParaRPr lang="en-IN" sz="4000" dirty="0"/>
                    </a:p>
                  </a:txBody>
                  <a:tcPr/>
                </a:tc>
              </a:tr>
              <a:tr h="72571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solidFill>
                            <a:schemeClr val="dk1"/>
                          </a:solidFill>
                        </a:rPr>
                        <a:t>Hybrid cars can be called a partially electric. They make use of a mixture of gas and electric power.</a:t>
                      </a:r>
                      <a:endParaRPr lang="en-IN" dirty="0" smtClean="0"/>
                    </a:p>
                  </a:txBody>
                  <a:tcPr/>
                </a:tc>
                <a:tc>
                  <a:txBody>
                    <a:bodyPr/>
                    <a:lstStyle/>
                    <a:p>
                      <a:r>
                        <a:rPr kumimoji="0" lang="en-IN" b="0" i="0" kern="1200" dirty="0" smtClean="0">
                          <a:solidFill>
                            <a:schemeClr val="dk1"/>
                          </a:solidFill>
                          <a:latin typeface="+mn-lt"/>
                          <a:ea typeface="+mn-ea"/>
                          <a:cs typeface="+mn-cs"/>
                        </a:rPr>
                        <a:t>Electric cars totally depend on electricity, which means they are cent per cent electric. They have to get charged and the car moves till the charge lasts.</a:t>
                      </a:r>
                      <a:endParaRPr lang="en-IN" dirty="0"/>
                    </a:p>
                  </a:txBody>
                  <a:tcPr/>
                </a:tc>
              </a:tr>
              <a:tr h="725715">
                <a:tc gridSpan="2">
                  <a:txBody>
                    <a:bodyPr/>
                    <a:lstStyle/>
                    <a:p>
                      <a:r>
                        <a:rPr kumimoji="0" lang="en-IN" b="0" i="0" kern="1200" dirty="0" smtClean="0">
                          <a:solidFill>
                            <a:schemeClr val="dk1"/>
                          </a:solidFill>
                          <a:latin typeface="+mn-lt"/>
                          <a:ea typeface="+mn-ea"/>
                          <a:cs typeface="+mn-cs"/>
                        </a:rPr>
                        <a:t>One main difference between the hybrid and electric cars is with regard to batteries</a:t>
                      </a:r>
                      <a:endParaRPr lang="en-IN" dirty="0"/>
                    </a:p>
                  </a:txBody>
                  <a:tcPr/>
                </a:tc>
                <a:tc hMerge="1">
                  <a:txBody>
                    <a:bodyPr/>
                    <a:lstStyle/>
                    <a:p>
                      <a:endParaRPr lang="en-IN" dirty="0"/>
                    </a:p>
                  </a:txBody>
                  <a:tcPr/>
                </a:tc>
              </a:tr>
              <a:tr h="725715">
                <a:tc>
                  <a:txBody>
                    <a:bodyPr/>
                    <a:lstStyle/>
                    <a:p>
                      <a:r>
                        <a:rPr kumimoji="0" lang="en-IN" b="0" i="0" kern="1200" dirty="0" smtClean="0">
                          <a:solidFill>
                            <a:schemeClr val="dk1"/>
                          </a:solidFill>
                          <a:latin typeface="+mn-lt"/>
                          <a:ea typeface="+mn-ea"/>
                          <a:cs typeface="+mn-cs"/>
                        </a:rPr>
                        <a:t> the batteries not only provide energy but also get recharged while driving.</a:t>
                      </a:r>
                      <a:endParaRPr lang="en-IN" dirty="0"/>
                    </a:p>
                  </a:txBody>
                  <a:tcPr/>
                </a:tc>
                <a:tc>
                  <a:txBody>
                    <a:bodyPr/>
                    <a:lstStyle/>
                    <a:p>
                      <a:r>
                        <a:rPr kumimoji="0" lang="en-IN" b="0" i="0" kern="1200" dirty="0" smtClean="0">
                          <a:solidFill>
                            <a:schemeClr val="dk1"/>
                          </a:solidFill>
                          <a:latin typeface="+mn-lt"/>
                          <a:ea typeface="+mn-ea"/>
                          <a:cs typeface="+mn-cs"/>
                        </a:rPr>
                        <a:t>the batteries of an electric car do not get recharged unless plugged to some source of energy.</a:t>
                      </a:r>
                      <a:endParaRPr lang="en-IN" dirty="0"/>
                    </a:p>
                  </a:txBody>
                  <a:tcPr/>
                </a:tc>
              </a:tr>
            </a:tbl>
          </a:graphicData>
        </a:graphic>
      </p:graphicFrame>
      <p:sp>
        <p:nvSpPr>
          <p:cNvPr id="3" name="Rectangle 2"/>
          <p:cNvSpPr/>
          <p:nvPr/>
        </p:nvSpPr>
        <p:spPr>
          <a:xfrm>
            <a:off x="0" y="0"/>
            <a:ext cx="8548914" cy="1446550"/>
          </a:xfrm>
          <a:prstGeom prst="rect">
            <a:avLst/>
          </a:prstGeom>
        </p:spPr>
        <p:txBody>
          <a:bodyPr wrap="square">
            <a:spAutoFit/>
          </a:bodyPr>
          <a:lstStyle/>
          <a:p>
            <a:r>
              <a:rPr lang="en-IN" sz="4400" dirty="0" smtClean="0"/>
              <a:t>Difference Between </a:t>
            </a:r>
          </a:p>
          <a:p>
            <a:r>
              <a:rPr lang="en-IN" sz="4400" dirty="0" smtClean="0"/>
              <a:t>Hybrid and Electric cars</a:t>
            </a:r>
            <a:endParaRPr lang="en-IN" sz="4400" dirty="0"/>
          </a:p>
        </p:txBody>
      </p:sp>
      <p:pic>
        <p:nvPicPr>
          <p:cNvPr id="1026" name="Picture 2" descr="C:\Users\sony\AppData\Local\Microsoft\Windows\Temporary Internet Files\Content.IE5\7U9DP141\MP900315473[1].jpg"/>
          <p:cNvPicPr>
            <a:picLocks noChangeAspect="1" noChangeArrowheads="1"/>
          </p:cNvPicPr>
          <p:nvPr/>
        </p:nvPicPr>
        <p:blipFill>
          <a:blip r:embed="rId2" cstate="print"/>
          <a:srcRect/>
          <a:stretch>
            <a:fillRect/>
          </a:stretch>
        </p:blipFill>
        <p:spPr bwMode="auto">
          <a:xfrm>
            <a:off x="2481943" y="1732570"/>
            <a:ext cx="2075543" cy="633258"/>
          </a:xfrm>
          <a:prstGeom prst="rect">
            <a:avLst/>
          </a:prstGeom>
          <a:noFill/>
        </p:spPr>
      </p:pic>
      <p:pic>
        <p:nvPicPr>
          <p:cNvPr id="1028" name="Picture 4" descr="C:\Program Files\Microsoft Office\MEDIA\CAGCAT10\j0212957.wmf"/>
          <p:cNvPicPr>
            <a:picLocks noChangeAspect="1" noChangeArrowheads="1"/>
          </p:cNvPicPr>
          <p:nvPr/>
        </p:nvPicPr>
        <p:blipFill>
          <a:blip r:embed="rId3" cstate="print"/>
          <a:srcRect/>
          <a:stretch>
            <a:fillRect/>
          </a:stretch>
        </p:blipFill>
        <p:spPr bwMode="auto">
          <a:xfrm>
            <a:off x="7170057" y="1814286"/>
            <a:ext cx="1466857" cy="478971"/>
          </a:xfrm>
          <a:prstGeom prst="rect">
            <a:avLst/>
          </a:prstGeom>
          <a:noFill/>
        </p:spPr>
      </p:pic>
    </p:spTree>
  </p:cSld>
  <p:clrMapOvr>
    <a:masterClrMapping/>
  </p:clrMapOvr>
  <p:transition advTm="4072">
    <p:pull dir="l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45573" y="441849"/>
            <a:ext cx="3762568" cy="923330"/>
          </a:xfrm>
          <a:prstGeom prst="rect">
            <a:avLst/>
          </a:prstGeom>
          <a:noFill/>
        </p:spPr>
        <p:txBody>
          <a:bodyPr wrap="none" lIns="91440" tIns="45720" rIns="91440" bIns="45720">
            <a:spAutoFit/>
          </a:bodyPr>
          <a:lstStyle/>
          <a:p>
            <a:pPr algn="ctr"/>
            <a:r>
              <a:rPr lang="en-IN" sz="5400" dirty="0" smtClean="0"/>
              <a:t>advantages</a:t>
            </a:r>
            <a:endParaRPr lang="en-US" sz="5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Rectangle 2"/>
          <p:cNvSpPr/>
          <p:nvPr/>
        </p:nvSpPr>
        <p:spPr>
          <a:xfrm>
            <a:off x="333829" y="1572758"/>
            <a:ext cx="8316685" cy="923330"/>
          </a:xfrm>
          <a:prstGeom prst="rect">
            <a:avLst/>
          </a:prstGeom>
        </p:spPr>
        <p:txBody>
          <a:bodyPr wrap="square">
            <a:spAutoFit/>
          </a:bodyPr>
          <a:lstStyle/>
          <a:p>
            <a:pPr algn="just"/>
            <a:r>
              <a:rPr lang="en-IN" dirty="0" smtClean="0"/>
              <a:t>• Compare the pollution levels caused by hybrids with that of petrol automobiles. You’ll know in a jiffy that the emissions gushing out of petrol vehicles are way higher than their hybrid counterparts.</a:t>
            </a:r>
            <a:endParaRPr lang="en-IN" dirty="0"/>
          </a:p>
        </p:txBody>
      </p:sp>
      <p:sp>
        <p:nvSpPr>
          <p:cNvPr id="4" name="Rectangle 3"/>
          <p:cNvSpPr/>
          <p:nvPr/>
        </p:nvSpPr>
        <p:spPr>
          <a:xfrm>
            <a:off x="333831" y="2699443"/>
            <a:ext cx="8171542" cy="369332"/>
          </a:xfrm>
          <a:prstGeom prst="rect">
            <a:avLst/>
          </a:prstGeom>
        </p:spPr>
        <p:txBody>
          <a:bodyPr wrap="square">
            <a:spAutoFit/>
          </a:bodyPr>
          <a:lstStyle/>
          <a:p>
            <a:r>
              <a:rPr lang="en-IN" dirty="0" smtClean="0"/>
              <a:t>• Hybrids draw lesser tax than the gasoline-powered automobiles.</a:t>
            </a:r>
            <a:endParaRPr lang="en-IN" dirty="0"/>
          </a:p>
        </p:txBody>
      </p:sp>
      <p:sp>
        <p:nvSpPr>
          <p:cNvPr id="5" name="Rectangle 4"/>
          <p:cNvSpPr/>
          <p:nvPr/>
        </p:nvSpPr>
        <p:spPr>
          <a:xfrm>
            <a:off x="348347" y="3199559"/>
            <a:ext cx="7765143" cy="646331"/>
          </a:xfrm>
          <a:prstGeom prst="rect">
            <a:avLst/>
          </a:prstGeom>
        </p:spPr>
        <p:txBody>
          <a:bodyPr wrap="square">
            <a:spAutoFit/>
          </a:bodyPr>
          <a:lstStyle/>
          <a:p>
            <a:r>
              <a:rPr lang="en-IN" dirty="0" smtClean="0"/>
              <a:t>• Introduction of hybrids will also reduce dependency on oil which is a fast-depleting natural oil resource.</a:t>
            </a:r>
            <a:endParaRPr lang="en-IN" dirty="0"/>
          </a:p>
        </p:txBody>
      </p:sp>
      <p:sp>
        <p:nvSpPr>
          <p:cNvPr id="6" name="Rectangle 5"/>
          <p:cNvSpPr/>
          <p:nvPr/>
        </p:nvSpPr>
        <p:spPr>
          <a:xfrm>
            <a:off x="406400" y="3968821"/>
            <a:ext cx="8215085" cy="646331"/>
          </a:xfrm>
          <a:prstGeom prst="rect">
            <a:avLst/>
          </a:prstGeom>
        </p:spPr>
        <p:txBody>
          <a:bodyPr wrap="square">
            <a:spAutoFit/>
          </a:bodyPr>
          <a:lstStyle/>
          <a:p>
            <a:r>
              <a:rPr lang="en-IN" dirty="0" smtClean="0"/>
              <a:t>• Though expensive to buy, hybrids don’t need fuel re-fills every now and then, thus saving the fuel expenditure.</a:t>
            </a:r>
            <a:endParaRPr lang="en-IN" dirty="0"/>
          </a:p>
        </p:txBody>
      </p:sp>
      <p:sp>
        <p:nvSpPr>
          <p:cNvPr id="7" name="Rectangle 6"/>
          <p:cNvSpPr/>
          <p:nvPr/>
        </p:nvSpPr>
        <p:spPr>
          <a:xfrm>
            <a:off x="427984" y="4695765"/>
            <a:ext cx="6625959" cy="369332"/>
          </a:xfrm>
          <a:prstGeom prst="rect">
            <a:avLst/>
          </a:prstGeom>
        </p:spPr>
        <p:txBody>
          <a:bodyPr wrap="square">
            <a:spAutoFit/>
          </a:bodyPr>
          <a:lstStyle/>
          <a:p>
            <a:r>
              <a:rPr lang="en-IN" dirty="0" smtClean="0"/>
              <a:t>• The mileage obtained is much better.</a:t>
            </a:r>
            <a:endParaRPr lang="en-IN" dirty="0"/>
          </a:p>
        </p:txBody>
      </p:sp>
    </p:spTree>
  </p:cSld>
  <p:clrMapOvr>
    <a:masterClrMapping/>
  </p:clrMapOvr>
  <p:transition advTm="4072">
    <p:pull dir="l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78971" y="1342963"/>
            <a:ext cx="4199764" cy="400110"/>
          </a:xfrm>
          <a:prstGeom prst="rect">
            <a:avLst/>
          </a:prstGeom>
        </p:spPr>
        <p:txBody>
          <a:bodyPr wrap="square">
            <a:spAutoFit/>
          </a:bodyPr>
          <a:lstStyle/>
          <a:p>
            <a:r>
              <a:rPr lang="en-IN" sz="2000" dirty="0" smtClean="0"/>
              <a:t>• These cars being </a:t>
            </a:r>
            <a:r>
              <a:rPr lang="en-IN" sz="2000" b="1" dirty="0" smtClean="0"/>
              <a:t>expensive,</a:t>
            </a:r>
            <a:endParaRPr lang="en-IN" sz="2000" b="1" dirty="0"/>
          </a:p>
        </p:txBody>
      </p:sp>
      <p:sp>
        <p:nvSpPr>
          <p:cNvPr id="5" name="Rectangle 4"/>
          <p:cNvSpPr/>
          <p:nvPr/>
        </p:nvSpPr>
        <p:spPr>
          <a:xfrm>
            <a:off x="493487" y="1849735"/>
            <a:ext cx="7692570" cy="646331"/>
          </a:xfrm>
          <a:prstGeom prst="rect">
            <a:avLst/>
          </a:prstGeom>
        </p:spPr>
        <p:txBody>
          <a:bodyPr wrap="square">
            <a:spAutoFit/>
          </a:bodyPr>
          <a:lstStyle/>
          <a:p>
            <a:r>
              <a:rPr lang="en-IN" dirty="0" smtClean="0"/>
              <a:t>• Hybrid technology is fairly new and </a:t>
            </a:r>
            <a:r>
              <a:rPr lang="en-IN" b="1" dirty="0" smtClean="0"/>
              <a:t>hasn’t been tested well.</a:t>
            </a:r>
            <a:r>
              <a:rPr lang="en-IN" dirty="0" smtClean="0"/>
              <a:t> Only time can tell what obstacles may occur while driving.</a:t>
            </a:r>
            <a:endParaRPr lang="en-IN" dirty="0"/>
          </a:p>
        </p:txBody>
      </p:sp>
      <p:sp>
        <p:nvSpPr>
          <p:cNvPr id="6" name="Rectangle 5"/>
          <p:cNvSpPr/>
          <p:nvPr/>
        </p:nvSpPr>
        <p:spPr>
          <a:xfrm>
            <a:off x="522515" y="2588738"/>
            <a:ext cx="7808685" cy="923330"/>
          </a:xfrm>
          <a:prstGeom prst="rect">
            <a:avLst/>
          </a:prstGeom>
        </p:spPr>
        <p:txBody>
          <a:bodyPr wrap="square">
            <a:spAutoFit/>
          </a:bodyPr>
          <a:lstStyle/>
          <a:p>
            <a:r>
              <a:rPr lang="en-IN" dirty="0" smtClean="0"/>
              <a:t>• Hybrids are </a:t>
            </a:r>
            <a:r>
              <a:rPr lang="en-IN" b="1" dirty="0" smtClean="0"/>
              <a:t>lighter than conventional cars</a:t>
            </a:r>
            <a:r>
              <a:rPr lang="en-IN" dirty="0" smtClean="0"/>
              <a:t>, hence making them more prone to accidents. In case of a collision with regular gasoline automobiles, hybrids and </a:t>
            </a:r>
            <a:r>
              <a:rPr lang="en-IN" b="1" dirty="0" smtClean="0"/>
              <a:t>their occupants suffer greater damage.</a:t>
            </a:r>
            <a:endParaRPr lang="en-IN" b="1" dirty="0"/>
          </a:p>
        </p:txBody>
      </p:sp>
      <p:sp>
        <p:nvSpPr>
          <p:cNvPr id="7" name="Rectangle 6"/>
          <p:cNvSpPr/>
          <p:nvPr/>
        </p:nvSpPr>
        <p:spPr>
          <a:xfrm>
            <a:off x="558801" y="3649517"/>
            <a:ext cx="8091713" cy="646331"/>
          </a:xfrm>
          <a:prstGeom prst="rect">
            <a:avLst/>
          </a:prstGeom>
        </p:spPr>
        <p:txBody>
          <a:bodyPr wrap="square">
            <a:spAutoFit/>
          </a:bodyPr>
          <a:lstStyle/>
          <a:p>
            <a:r>
              <a:rPr lang="en-IN" dirty="0" smtClean="0"/>
              <a:t>• Hybrids may be eco-friendly on the road, but produce twice the amount of </a:t>
            </a:r>
            <a:r>
              <a:rPr lang="en-IN" b="1" dirty="0" smtClean="0"/>
              <a:t>pollution during the manufacturing process.</a:t>
            </a:r>
            <a:endParaRPr lang="en-IN" b="1" dirty="0"/>
          </a:p>
        </p:txBody>
      </p:sp>
      <p:sp>
        <p:nvSpPr>
          <p:cNvPr id="8" name="Rectangle 7"/>
          <p:cNvSpPr/>
          <p:nvPr/>
        </p:nvSpPr>
        <p:spPr>
          <a:xfrm>
            <a:off x="554607" y="4420002"/>
            <a:ext cx="4586577" cy="369332"/>
          </a:xfrm>
          <a:prstGeom prst="rect">
            <a:avLst/>
          </a:prstGeom>
        </p:spPr>
        <p:txBody>
          <a:bodyPr wrap="none">
            <a:spAutoFit/>
          </a:bodyPr>
          <a:lstStyle/>
          <a:p>
            <a:r>
              <a:rPr lang="en-IN" dirty="0" smtClean="0"/>
              <a:t>• The accelerative </a:t>
            </a:r>
            <a:r>
              <a:rPr lang="en-IN" b="1" dirty="0" smtClean="0"/>
              <a:t>power is relatively low.</a:t>
            </a:r>
            <a:endParaRPr lang="en-IN" b="1" dirty="0"/>
          </a:p>
        </p:txBody>
      </p:sp>
      <p:sp>
        <p:nvSpPr>
          <p:cNvPr id="9" name="Rectangle 8"/>
          <p:cNvSpPr/>
          <p:nvPr/>
        </p:nvSpPr>
        <p:spPr>
          <a:xfrm>
            <a:off x="573322" y="4897734"/>
            <a:ext cx="7859477" cy="646331"/>
          </a:xfrm>
          <a:prstGeom prst="rect">
            <a:avLst/>
          </a:prstGeom>
        </p:spPr>
        <p:txBody>
          <a:bodyPr wrap="square">
            <a:spAutoFit/>
          </a:bodyPr>
          <a:lstStyle/>
          <a:p>
            <a:r>
              <a:rPr lang="en-IN" dirty="0" smtClean="0"/>
              <a:t>• Winters or cold </a:t>
            </a:r>
            <a:r>
              <a:rPr lang="en-IN" b="1" dirty="0" smtClean="0"/>
              <a:t>weather can influence the working of batteries</a:t>
            </a:r>
            <a:r>
              <a:rPr lang="en-IN" dirty="0" smtClean="0"/>
              <a:t>, thus hampering the hybrid’s performance.</a:t>
            </a:r>
            <a:endParaRPr lang="en-IN" dirty="0"/>
          </a:p>
        </p:txBody>
      </p:sp>
      <p:sp>
        <p:nvSpPr>
          <p:cNvPr id="10" name="Rectangle 9"/>
          <p:cNvSpPr/>
          <p:nvPr/>
        </p:nvSpPr>
        <p:spPr>
          <a:xfrm>
            <a:off x="2248286" y="369278"/>
            <a:ext cx="4647427" cy="923330"/>
          </a:xfrm>
          <a:prstGeom prst="rect">
            <a:avLst/>
          </a:prstGeom>
          <a:noFill/>
        </p:spPr>
        <p:txBody>
          <a:bodyPr wrap="none" lIns="91440" tIns="45720" rIns="91440" bIns="45720">
            <a:spAutoFit/>
          </a:bodyPr>
          <a:lstStyle/>
          <a:p>
            <a:pPr algn="ctr"/>
            <a:r>
              <a:rPr lang="en-IN" sz="5400" dirty="0" smtClean="0"/>
              <a:t>disadvantages</a:t>
            </a:r>
            <a:endParaRPr lang="en-US" sz="5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ransition advTm="4072">
    <p:pull dir="l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5058" name="Picture 2" descr="http://realitypod.com/wp-content/uploads/2010/08/bmw_vision_2.png"/>
          <p:cNvPicPr>
            <a:picLocks noChangeAspect="1" noChangeArrowheads="1"/>
          </p:cNvPicPr>
          <p:nvPr/>
        </p:nvPicPr>
        <p:blipFill>
          <a:blip r:embed="rId2" cstate="print"/>
          <a:srcRect/>
          <a:stretch>
            <a:fillRect/>
          </a:stretch>
        </p:blipFill>
        <p:spPr bwMode="auto">
          <a:xfrm>
            <a:off x="0" y="1911794"/>
            <a:ext cx="9144000" cy="4946206"/>
          </a:xfrm>
          <a:prstGeom prst="rect">
            <a:avLst/>
          </a:prstGeom>
          <a:noFill/>
        </p:spPr>
      </p:pic>
      <p:sp>
        <p:nvSpPr>
          <p:cNvPr id="4" name="Rectangle 3"/>
          <p:cNvSpPr/>
          <p:nvPr/>
        </p:nvSpPr>
        <p:spPr>
          <a:xfrm>
            <a:off x="1161633" y="412821"/>
            <a:ext cx="6878806" cy="1754326"/>
          </a:xfrm>
          <a:prstGeom prst="rect">
            <a:avLst/>
          </a:prstGeom>
          <a:noFill/>
        </p:spPr>
        <p:txBody>
          <a:bodyPr wrap="none" lIns="91440" tIns="45720" rIns="91440" bIns="45720">
            <a:spAutoFit/>
          </a:bodyPr>
          <a:lstStyle/>
          <a:p>
            <a:pPr algn="ctr"/>
            <a:r>
              <a:rPr lang="en-US" sz="5400" b="0" cap="none" spc="0" dirty="0" err="1" smtClean="0">
                <a:ln w="18415" cmpd="sng">
                  <a:solidFill>
                    <a:srgbClr val="FFFFFF"/>
                  </a:solidFill>
                  <a:prstDash val="solid"/>
                </a:ln>
                <a:solidFill>
                  <a:schemeClr val="accent2"/>
                </a:solidFill>
                <a:effectLst>
                  <a:outerShdw blurRad="63500" dir="3600000" algn="tl" rotWithShape="0">
                    <a:srgbClr val="000000">
                      <a:alpha val="70000"/>
                    </a:srgbClr>
                  </a:outerShdw>
                </a:effectLst>
              </a:rPr>
              <a:t>Sume</a:t>
            </a:r>
            <a:r>
              <a:rPr lang="en-US" sz="5400" b="0" cap="none" spc="0" dirty="0" smtClean="0">
                <a:ln w="18415" cmpd="sng">
                  <a:solidFill>
                    <a:srgbClr val="FFFFFF"/>
                  </a:solidFill>
                  <a:prstDash val="solid"/>
                </a:ln>
                <a:solidFill>
                  <a:schemeClr val="accent2"/>
                </a:solidFill>
                <a:effectLst>
                  <a:outerShdw blurRad="63500" dir="3600000" algn="tl" rotWithShape="0">
                    <a:srgbClr val="000000">
                      <a:alpha val="70000"/>
                    </a:srgbClr>
                  </a:outerShdw>
                </a:effectLst>
              </a:rPr>
              <a:t> </a:t>
            </a:r>
            <a:r>
              <a:rPr lang="en-US" sz="5400" b="0" cap="none" spc="0" dirty="0" err="1" smtClean="0">
                <a:ln w="18415" cmpd="sng">
                  <a:solidFill>
                    <a:srgbClr val="FFFFFF"/>
                  </a:solidFill>
                  <a:prstDash val="solid"/>
                </a:ln>
                <a:solidFill>
                  <a:schemeClr val="accent2"/>
                </a:solidFill>
                <a:effectLst>
                  <a:outerShdw blurRad="63500" dir="3600000" algn="tl" rotWithShape="0">
                    <a:srgbClr val="000000">
                      <a:alpha val="70000"/>
                    </a:srgbClr>
                  </a:outerShdw>
                </a:effectLst>
              </a:rPr>
              <a:t>upcaming</a:t>
            </a:r>
            <a:r>
              <a:rPr lang="en-US" sz="5400" b="0" cap="none" spc="0" dirty="0" smtClean="0">
                <a:ln w="18415" cmpd="sng">
                  <a:solidFill>
                    <a:srgbClr val="FFFFFF"/>
                  </a:solidFill>
                  <a:prstDash val="solid"/>
                </a:ln>
                <a:solidFill>
                  <a:schemeClr val="accent2"/>
                </a:solidFill>
                <a:effectLst>
                  <a:outerShdw blurRad="63500" dir="3600000" algn="tl" rotWithShape="0">
                    <a:srgbClr val="000000">
                      <a:alpha val="70000"/>
                    </a:srgbClr>
                  </a:outerShdw>
                </a:effectLst>
              </a:rPr>
              <a:t> cars </a:t>
            </a:r>
          </a:p>
          <a:p>
            <a:pPr algn="ctr"/>
            <a:r>
              <a:rPr lang="en-US" sz="5400" b="0" cap="none" spc="0" dirty="0" smtClean="0">
                <a:ln w="18415" cmpd="sng">
                  <a:solidFill>
                    <a:srgbClr val="FFFFFF"/>
                  </a:solidFill>
                  <a:prstDash val="solid"/>
                </a:ln>
                <a:solidFill>
                  <a:schemeClr val="accent2"/>
                </a:solidFill>
                <a:effectLst>
                  <a:outerShdw blurRad="63500" dir="3600000" algn="tl" rotWithShape="0">
                    <a:srgbClr val="000000">
                      <a:alpha val="70000"/>
                    </a:srgbClr>
                  </a:outerShdw>
                </a:effectLst>
              </a:rPr>
              <a:t>&amp;</a:t>
            </a:r>
            <a:r>
              <a:rPr lang="en-US" sz="5400" dirty="0" smtClean="0">
                <a:ln w="18415" cmpd="sng">
                  <a:solidFill>
                    <a:srgbClr val="FFFFFF"/>
                  </a:solidFill>
                  <a:prstDash val="solid"/>
                </a:ln>
                <a:solidFill>
                  <a:schemeClr val="accent2"/>
                </a:solidFill>
                <a:effectLst>
                  <a:outerShdw blurRad="63500" dir="3600000" algn="tl" rotWithShape="0">
                    <a:srgbClr val="000000">
                      <a:alpha val="70000"/>
                    </a:srgbClr>
                  </a:outerShdw>
                </a:effectLst>
              </a:rPr>
              <a:t>concept</a:t>
            </a:r>
            <a:endParaRPr lang="en-US" sz="5400" b="0" cap="none" spc="0" dirty="0" smtClean="0">
              <a:ln w="18415" cmpd="sng">
                <a:solidFill>
                  <a:srgbClr val="FFFFFF"/>
                </a:solidFill>
                <a:prstDash val="solid"/>
              </a:ln>
              <a:solidFill>
                <a:schemeClr val="accent2"/>
              </a:solidFill>
              <a:effectLst>
                <a:outerShdw blurRad="63500" dir="3600000" algn="tl" rotWithShape="0">
                  <a:srgbClr val="000000">
                    <a:alpha val="70000"/>
                  </a:srgbClr>
                </a:outerShdw>
              </a:effectLst>
            </a:endParaRPr>
          </a:p>
        </p:txBody>
      </p:sp>
    </p:spTree>
  </p:cSld>
  <p:clrMapOvr>
    <a:masterClrMapping/>
  </p:clrMapOvr>
  <p:transition advTm="4072">
    <p:pull dir="l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9938" name="Picture 2" descr="BYD Qin Hybrid"/>
          <p:cNvPicPr>
            <a:picLocks noChangeAspect="1" noChangeArrowheads="1"/>
          </p:cNvPicPr>
          <p:nvPr/>
        </p:nvPicPr>
        <p:blipFill>
          <a:blip r:embed="rId2" cstate="print"/>
          <a:srcRect/>
          <a:stretch>
            <a:fillRect/>
          </a:stretch>
        </p:blipFill>
        <p:spPr bwMode="auto">
          <a:xfrm>
            <a:off x="2782663" y="532273"/>
            <a:ext cx="5981700" cy="3400426"/>
          </a:xfrm>
          <a:prstGeom prst="rect">
            <a:avLst/>
          </a:prstGeom>
          <a:noFill/>
        </p:spPr>
      </p:pic>
      <p:sp>
        <p:nvSpPr>
          <p:cNvPr id="3" name="TextBox 2"/>
          <p:cNvSpPr txBox="1"/>
          <p:nvPr/>
        </p:nvSpPr>
        <p:spPr>
          <a:xfrm>
            <a:off x="232229" y="798286"/>
            <a:ext cx="3599542" cy="523220"/>
          </a:xfrm>
          <a:prstGeom prst="rect">
            <a:avLst/>
          </a:prstGeom>
          <a:noFill/>
        </p:spPr>
        <p:txBody>
          <a:bodyPr wrap="square" rtlCol="0">
            <a:spAutoFit/>
          </a:bodyPr>
          <a:lstStyle/>
          <a:p>
            <a:r>
              <a:rPr lang="en-US" sz="2800" b="1" u="sng" dirty="0" smtClean="0"/>
              <a:t>BYD-E9</a:t>
            </a:r>
            <a:endParaRPr lang="en-IN" sz="2800" b="1" u="sng" dirty="0"/>
          </a:p>
        </p:txBody>
      </p:sp>
      <p:pic>
        <p:nvPicPr>
          <p:cNvPr id="39940" name="Picture 4" descr="http://www.4hybrid.net/images/Latest_News/tesla_model_s_1.jpg"/>
          <p:cNvPicPr>
            <a:picLocks noChangeAspect="1" noChangeArrowheads="1"/>
          </p:cNvPicPr>
          <p:nvPr/>
        </p:nvPicPr>
        <p:blipFill>
          <a:blip r:embed="rId3" cstate="print"/>
          <a:srcRect/>
          <a:stretch>
            <a:fillRect/>
          </a:stretch>
        </p:blipFill>
        <p:spPr bwMode="auto">
          <a:xfrm>
            <a:off x="445859" y="3751943"/>
            <a:ext cx="4286250" cy="2857500"/>
          </a:xfrm>
          <a:prstGeom prst="rect">
            <a:avLst/>
          </a:prstGeom>
          <a:noFill/>
        </p:spPr>
      </p:pic>
      <p:sp>
        <p:nvSpPr>
          <p:cNvPr id="5" name="TextBox 4"/>
          <p:cNvSpPr txBox="1"/>
          <p:nvPr/>
        </p:nvSpPr>
        <p:spPr>
          <a:xfrm>
            <a:off x="5965371" y="4862286"/>
            <a:ext cx="2685143" cy="461665"/>
          </a:xfrm>
          <a:prstGeom prst="rect">
            <a:avLst/>
          </a:prstGeom>
          <a:noFill/>
        </p:spPr>
        <p:txBody>
          <a:bodyPr wrap="square" rtlCol="0">
            <a:spAutoFit/>
          </a:bodyPr>
          <a:lstStyle/>
          <a:p>
            <a:r>
              <a:rPr lang="en-US" sz="2400" b="1" u="sng" dirty="0" smtClean="0"/>
              <a:t>TESLA</a:t>
            </a:r>
            <a:endParaRPr lang="en-IN" sz="2400" b="1" u="sng" dirty="0"/>
          </a:p>
        </p:txBody>
      </p:sp>
    </p:spTree>
  </p:cSld>
  <p:clrMapOvr>
    <a:masterClrMapping/>
  </p:clrMapOvr>
  <p:transition advTm="4072">
    <p:pull dir="l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1986" name="Picture 2" descr="http://www.ford.com/resources/ford/appshowcase/images/billboard_04_fusionbrochure.png"/>
          <p:cNvPicPr>
            <a:picLocks noChangeAspect="1" noChangeArrowheads="1"/>
          </p:cNvPicPr>
          <p:nvPr/>
        </p:nvPicPr>
        <p:blipFill>
          <a:blip r:embed="rId2" cstate="print"/>
          <a:srcRect/>
          <a:stretch>
            <a:fillRect/>
          </a:stretch>
        </p:blipFill>
        <p:spPr bwMode="auto">
          <a:xfrm>
            <a:off x="213631" y="109505"/>
            <a:ext cx="4667250" cy="3171826"/>
          </a:xfrm>
          <a:prstGeom prst="rect">
            <a:avLst/>
          </a:prstGeom>
          <a:noFill/>
        </p:spPr>
      </p:pic>
      <p:sp>
        <p:nvSpPr>
          <p:cNvPr id="3" name="TextBox 2"/>
          <p:cNvSpPr txBox="1"/>
          <p:nvPr/>
        </p:nvSpPr>
        <p:spPr>
          <a:xfrm>
            <a:off x="5065482" y="1248229"/>
            <a:ext cx="3352800" cy="523220"/>
          </a:xfrm>
          <a:prstGeom prst="rect">
            <a:avLst/>
          </a:prstGeom>
          <a:noFill/>
        </p:spPr>
        <p:txBody>
          <a:bodyPr wrap="square" rtlCol="0">
            <a:spAutoFit/>
          </a:bodyPr>
          <a:lstStyle/>
          <a:p>
            <a:r>
              <a:rPr lang="en-US" sz="2800" b="1" u="sng" dirty="0" smtClean="0"/>
              <a:t>FORD-FUSION</a:t>
            </a:r>
            <a:endParaRPr lang="en-IN" sz="2800" b="1" u="sng" dirty="0"/>
          </a:p>
        </p:txBody>
      </p:sp>
      <p:pic>
        <p:nvPicPr>
          <p:cNvPr id="41988" name="Picture 4" descr="2014 BMW ActiveHybrid 3 Base Sedan Front &amp; Driver Side View"/>
          <p:cNvPicPr>
            <a:picLocks noChangeAspect="1" noChangeArrowheads="1"/>
          </p:cNvPicPr>
          <p:nvPr/>
        </p:nvPicPr>
        <p:blipFill>
          <a:blip r:embed="rId3" cstate="print"/>
          <a:srcRect/>
          <a:stretch>
            <a:fillRect/>
          </a:stretch>
        </p:blipFill>
        <p:spPr bwMode="auto">
          <a:xfrm>
            <a:off x="3454400" y="3408275"/>
            <a:ext cx="5487195" cy="3050581"/>
          </a:xfrm>
          <a:prstGeom prst="rect">
            <a:avLst/>
          </a:prstGeom>
          <a:noFill/>
        </p:spPr>
      </p:pic>
      <p:sp>
        <p:nvSpPr>
          <p:cNvPr id="5" name="Rectangle 4"/>
          <p:cNvSpPr/>
          <p:nvPr/>
        </p:nvSpPr>
        <p:spPr>
          <a:xfrm>
            <a:off x="104255" y="4115192"/>
            <a:ext cx="3713009" cy="523220"/>
          </a:xfrm>
          <a:prstGeom prst="rect">
            <a:avLst/>
          </a:prstGeom>
        </p:spPr>
        <p:txBody>
          <a:bodyPr wrap="square">
            <a:spAutoFit/>
          </a:bodyPr>
          <a:lstStyle/>
          <a:p>
            <a:r>
              <a:rPr lang="en-IN" sz="2800" b="1" u="sng" dirty="0" smtClean="0"/>
              <a:t>BMW </a:t>
            </a:r>
            <a:r>
              <a:rPr lang="en-IN" sz="2800" b="1" u="sng" dirty="0" err="1" smtClean="0"/>
              <a:t>ActiveHybrid</a:t>
            </a:r>
            <a:r>
              <a:rPr lang="en-IN" sz="2800" b="1" u="sng" dirty="0" smtClean="0"/>
              <a:t> 3</a:t>
            </a:r>
            <a:endParaRPr lang="en-IN" sz="2800" b="1" u="sng" dirty="0"/>
          </a:p>
        </p:txBody>
      </p:sp>
    </p:spTree>
  </p:cSld>
  <p:clrMapOvr>
    <a:masterClrMapping/>
  </p:clrMapOvr>
  <p:transition advTm="4072">
    <p:pull dir="l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689864" y="1023647"/>
            <a:ext cx="1861407" cy="523220"/>
          </a:xfrm>
          <a:prstGeom prst="rect">
            <a:avLst/>
          </a:prstGeom>
        </p:spPr>
        <p:txBody>
          <a:bodyPr wrap="none">
            <a:spAutoFit/>
          </a:bodyPr>
          <a:lstStyle/>
          <a:p>
            <a:r>
              <a:rPr lang="en-IN" sz="2800" b="1" u="sng" dirty="0" smtClean="0"/>
              <a:t>Acura ILX</a:t>
            </a:r>
            <a:endParaRPr lang="en-IN" sz="2800" b="1" u="sng" dirty="0"/>
          </a:p>
        </p:txBody>
      </p:sp>
      <p:pic>
        <p:nvPicPr>
          <p:cNvPr id="44038" name="Picture 6" descr="http://4-stockphotos.ebizautos.com/ChromeImageGallery/2014ACU008a_640/ColorMatched_White/1357/2.jpg"/>
          <p:cNvPicPr>
            <a:picLocks noChangeAspect="1" noChangeArrowheads="1"/>
          </p:cNvPicPr>
          <p:nvPr/>
        </p:nvPicPr>
        <p:blipFill>
          <a:blip r:embed="rId2" cstate="print"/>
          <a:srcRect/>
          <a:stretch>
            <a:fillRect/>
          </a:stretch>
        </p:blipFill>
        <p:spPr bwMode="auto">
          <a:xfrm>
            <a:off x="3048000" y="12247"/>
            <a:ext cx="6096000" cy="4572000"/>
          </a:xfrm>
          <a:prstGeom prst="rect">
            <a:avLst/>
          </a:prstGeom>
          <a:noFill/>
        </p:spPr>
      </p:pic>
      <p:pic>
        <p:nvPicPr>
          <p:cNvPr id="44040" name="Picture 8" descr="http://images.thecarconnection.com/sml/2014-chevrolet-impala-4-door-sedan-lt-w-2lt-angular-front-exterior-view_100427783_s.jpg"/>
          <p:cNvPicPr>
            <a:picLocks noChangeAspect="1" noChangeArrowheads="1"/>
          </p:cNvPicPr>
          <p:nvPr/>
        </p:nvPicPr>
        <p:blipFill>
          <a:blip r:embed="rId3" cstate="print"/>
          <a:srcRect/>
          <a:stretch>
            <a:fillRect/>
          </a:stretch>
        </p:blipFill>
        <p:spPr bwMode="auto">
          <a:xfrm>
            <a:off x="39463" y="3439885"/>
            <a:ext cx="5461454" cy="3337043"/>
          </a:xfrm>
          <a:prstGeom prst="rect">
            <a:avLst/>
          </a:prstGeom>
          <a:noFill/>
        </p:spPr>
      </p:pic>
      <p:sp>
        <p:nvSpPr>
          <p:cNvPr id="7" name="Rectangle 6"/>
          <p:cNvSpPr/>
          <p:nvPr/>
        </p:nvSpPr>
        <p:spPr>
          <a:xfrm>
            <a:off x="5223511" y="4652221"/>
            <a:ext cx="3922869" cy="523220"/>
          </a:xfrm>
          <a:prstGeom prst="rect">
            <a:avLst/>
          </a:prstGeom>
        </p:spPr>
        <p:txBody>
          <a:bodyPr wrap="none">
            <a:spAutoFit/>
          </a:bodyPr>
          <a:lstStyle/>
          <a:p>
            <a:r>
              <a:rPr lang="en-IN" sz="2800" b="1" u="sng" dirty="0" err="1" smtClean="0"/>
              <a:t>chevrolet</a:t>
            </a:r>
            <a:r>
              <a:rPr lang="en-IN" sz="2800" b="1" u="sng" dirty="0" smtClean="0"/>
              <a:t> impala 2014</a:t>
            </a:r>
            <a:endParaRPr lang="en-IN" sz="2800" b="1" u="sng" dirty="0"/>
          </a:p>
        </p:txBody>
      </p:sp>
    </p:spTree>
  </p:cSld>
  <p:clrMapOvr>
    <a:masterClrMapping/>
  </p:clrMapOvr>
  <p:transition advTm="4072">
    <p:pull dir="l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IN" dirty="0"/>
          </a:p>
        </p:txBody>
      </p:sp>
      <p:sp>
        <p:nvSpPr>
          <p:cNvPr id="3" name="Title 2"/>
          <p:cNvSpPr>
            <a:spLocks noGrp="1"/>
          </p:cNvSpPr>
          <p:nvPr>
            <p:ph type="title"/>
          </p:nvPr>
        </p:nvSpPr>
        <p:spPr/>
        <p:txBody>
          <a:bodyPr/>
          <a:lstStyle/>
          <a:p>
            <a:endParaRPr lang="en-IN" dirty="0"/>
          </a:p>
        </p:txBody>
      </p:sp>
      <p:pic>
        <p:nvPicPr>
          <p:cNvPr id="2050" name="Picture 2"/>
          <p:cNvPicPr>
            <a:picLocks noChangeAspect="1" noChangeArrowheads="1"/>
          </p:cNvPicPr>
          <p:nvPr/>
        </p:nvPicPr>
        <p:blipFill>
          <a:blip r:embed="rId2" cstate="print"/>
          <a:srcRect/>
          <a:stretch>
            <a:fillRect/>
          </a:stretch>
        </p:blipFill>
        <p:spPr bwMode="auto">
          <a:xfrm>
            <a:off x="38704" y="0"/>
            <a:ext cx="9105296" cy="6828972"/>
          </a:xfrm>
          <a:prstGeom prst="rect">
            <a:avLst/>
          </a:prstGeom>
          <a:noFill/>
          <a:ln w="9525">
            <a:noFill/>
            <a:miter lim="800000"/>
            <a:headEnd/>
            <a:tailEnd/>
          </a:ln>
        </p:spPr>
      </p:pic>
      <p:sp>
        <p:nvSpPr>
          <p:cNvPr id="5" name="Rectangle 4"/>
          <p:cNvSpPr/>
          <p:nvPr/>
        </p:nvSpPr>
        <p:spPr>
          <a:xfrm>
            <a:off x="328358" y="4201049"/>
            <a:ext cx="8626956" cy="923330"/>
          </a:xfrm>
          <a:prstGeom prst="rect">
            <a:avLst/>
          </a:prstGeom>
          <a:solidFill>
            <a:schemeClr val="bg1"/>
          </a:solidFill>
          <a:ln>
            <a:solidFill>
              <a:schemeClr val="accent4"/>
            </a:solidFill>
          </a:ln>
        </p:spPr>
        <p:txBody>
          <a:bodyPr wrap="square" lIns="91440" tIns="45720" rIns="91440" bIns="45720">
            <a:spAutoFit/>
          </a:bodyPr>
          <a:lstStyle/>
          <a:p>
            <a:pPr algn="ctr"/>
            <a:r>
              <a:rPr lang="en-US" sz="5400" b="1" dirty="0" smtClean="0">
                <a:ln w="12700">
                  <a:solidFill>
                    <a:schemeClr val="tx2">
                      <a:satMod val="155000"/>
                    </a:schemeClr>
                  </a:solidFill>
                  <a:prstDash val="solid"/>
                </a:ln>
                <a:effectLst>
                  <a:outerShdw blurRad="41275" dist="20320" dir="1800000" algn="tl" rotWithShape="0">
                    <a:srgbClr val="000000">
                      <a:alpha val="40000"/>
                    </a:srgbClr>
                  </a:outerShdw>
                </a:effectLst>
              </a:rPr>
              <a:t>there are many questions</a:t>
            </a:r>
            <a:endParaRPr lang="en-US" sz="5400" b="1" cap="none" spc="0" dirty="0">
              <a:ln w="12700">
                <a:solidFill>
                  <a:schemeClr val="tx2">
                    <a:satMod val="155000"/>
                  </a:schemeClr>
                </a:solidFill>
                <a:prstDash val="solid"/>
              </a:ln>
              <a:effectLst>
                <a:outerShdw blurRad="41275" dist="20320" dir="1800000" algn="tl" rotWithShape="0">
                  <a:srgbClr val="000000">
                    <a:alpha val="40000"/>
                  </a:srgbClr>
                </a:outerShdw>
              </a:effectLst>
            </a:endParaRPr>
          </a:p>
        </p:txBody>
      </p:sp>
    </p:spTree>
  </p:cSld>
  <p:clrMapOvr>
    <a:masterClrMapping/>
  </p:clrMapOvr>
  <p:transition advTm="4072">
    <p:pull dir="l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3010" name="Picture 2" descr="http://imganuncios.mitula.net/new_2013_chevrolet_volt_98221727808207222.jpg"/>
          <p:cNvPicPr>
            <a:picLocks noChangeAspect="1" noChangeArrowheads="1"/>
          </p:cNvPicPr>
          <p:nvPr/>
        </p:nvPicPr>
        <p:blipFill>
          <a:blip r:embed="rId2" cstate="print"/>
          <a:srcRect/>
          <a:stretch>
            <a:fillRect/>
          </a:stretch>
        </p:blipFill>
        <p:spPr bwMode="auto">
          <a:xfrm>
            <a:off x="1505378" y="4"/>
            <a:ext cx="7638622" cy="4151087"/>
          </a:xfrm>
          <a:prstGeom prst="rect">
            <a:avLst/>
          </a:prstGeom>
          <a:noFill/>
        </p:spPr>
      </p:pic>
      <p:sp>
        <p:nvSpPr>
          <p:cNvPr id="4" name="TextBox 3"/>
          <p:cNvSpPr txBox="1"/>
          <p:nvPr/>
        </p:nvSpPr>
        <p:spPr>
          <a:xfrm>
            <a:off x="1161158" y="711206"/>
            <a:ext cx="1785257" cy="523220"/>
          </a:xfrm>
          <a:prstGeom prst="rect">
            <a:avLst/>
          </a:prstGeom>
          <a:noFill/>
        </p:spPr>
        <p:txBody>
          <a:bodyPr wrap="square" rtlCol="0">
            <a:spAutoFit/>
          </a:bodyPr>
          <a:lstStyle/>
          <a:p>
            <a:r>
              <a:rPr lang="en-US" sz="2800" b="1" u="sng" dirty="0" smtClean="0"/>
              <a:t>VOLT</a:t>
            </a:r>
            <a:endParaRPr lang="en-IN" sz="2800" b="1" u="sng" dirty="0"/>
          </a:p>
        </p:txBody>
      </p:sp>
      <p:pic>
        <p:nvPicPr>
          <p:cNvPr id="43012" name="Picture 4" descr="https://fbcdn-sphotos-e-a.akamaihd.net/hphotos-ak-frc3/1422462_687676011242406_1435252985_n.jpg"/>
          <p:cNvPicPr>
            <a:picLocks noChangeAspect="1" noChangeArrowheads="1"/>
          </p:cNvPicPr>
          <p:nvPr/>
        </p:nvPicPr>
        <p:blipFill>
          <a:blip r:embed="rId3" cstate="print"/>
          <a:srcRect/>
          <a:stretch>
            <a:fillRect/>
          </a:stretch>
        </p:blipFill>
        <p:spPr bwMode="auto">
          <a:xfrm>
            <a:off x="24952" y="3333749"/>
            <a:ext cx="6181725" cy="3524251"/>
          </a:xfrm>
          <a:prstGeom prst="rect">
            <a:avLst/>
          </a:prstGeom>
          <a:noFill/>
        </p:spPr>
      </p:pic>
      <p:sp>
        <p:nvSpPr>
          <p:cNvPr id="6" name="TextBox 5"/>
          <p:cNvSpPr txBox="1"/>
          <p:nvPr/>
        </p:nvSpPr>
        <p:spPr>
          <a:xfrm>
            <a:off x="5907311" y="4005951"/>
            <a:ext cx="3135086" cy="523220"/>
          </a:xfrm>
          <a:prstGeom prst="rect">
            <a:avLst/>
          </a:prstGeom>
          <a:noFill/>
        </p:spPr>
        <p:txBody>
          <a:bodyPr wrap="square" rtlCol="0">
            <a:spAutoFit/>
          </a:bodyPr>
          <a:lstStyle/>
          <a:p>
            <a:r>
              <a:rPr lang="en-US" sz="2800" b="1" u="sng" dirty="0" smtClean="0"/>
              <a:t>CADILLAC-ELR</a:t>
            </a:r>
            <a:endParaRPr lang="en-IN" sz="2800" b="1" u="sng" dirty="0"/>
          </a:p>
        </p:txBody>
      </p:sp>
    </p:spTree>
  </p:cSld>
  <p:clrMapOvr>
    <a:masterClrMapping/>
  </p:clrMapOvr>
  <p:transition advTm="4072">
    <p:pull dir="l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6082" name="Picture 2" descr="http://www.babusinesslife.com/Media/images/carh-Business-Life-Toyota-Prius-42f63d60-c9c9-4f90-8efd-8c52c8adb440-0-620x310.jpg"/>
          <p:cNvPicPr>
            <a:picLocks noChangeAspect="1" noChangeArrowheads="1"/>
          </p:cNvPicPr>
          <p:nvPr/>
        </p:nvPicPr>
        <p:blipFill>
          <a:blip r:embed="rId2" cstate="print"/>
          <a:srcRect/>
          <a:stretch>
            <a:fillRect/>
          </a:stretch>
        </p:blipFill>
        <p:spPr bwMode="auto">
          <a:xfrm>
            <a:off x="537029" y="2002971"/>
            <a:ext cx="7556047" cy="3770313"/>
          </a:xfrm>
          <a:prstGeom prst="rect">
            <a:avLst/>
          </a:prstGeom>
          <a:noFill/>
        </p:spPr>
      </p:pic>
      <p:sp>
        <p:nvSpPr>
          <p:cNvPr id="3" name="Rectangle 2"/>
          <p:cNvSpPr/>
          <p:nvPr/>
        </p:nvSpPr>
        <p:spPr>
          <a:xfrm>
            <a:off x="3242792" y="1038162"/>
            <a:ext cx="4770858" cy="523220"/>
          </a:xfrm>
          <a:prstGeom prst="rect">
            <a:avLst/>
          </a:prstGeom>
        </p:spPr>
        <p:txBody>
          <a:bodyPr wrap="none">
            <a:spAutoFit/>
          </a:bodyPr>
          <a:lstStyle/>
          <a:p>
            <a:r>
              <a:rPr lang="en-IN" sz="2800" b="1" u="sng" dirty="0" smtClean="0"/>
              <a:t>PLUG IN HYBRID VEHICLE</a:t>
            </a:r>
            <a:endParaRPr lang="en-IN" sz="2800" b="1" u="sng" dirty="0"/>
          </a:p>
        </p:txBody>
      </p:sp>
    </p:spTree>
  </p:cSld>
  <p:clrMapOvr>
    <a:masterClrMapping/>
  </p:clrMapOvr>
  <p:transition advTm="4072">
    <p:pull dir="ld"/>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7106" name="Picture 2" descr="http://i1275.photobucket.com/albums/y446/porschalink/Jasmine%20Porsche%20Centre/AnyQuestions_zps6309316a.jpg"/>
          <p:cNvPicPr>
            <a:picLocks noChangeAspect="1" noChangeArrowheads="1"/>
          </p:cNvPicPr>
          <p:nvPr/>
        </p:nvPicPr>
        <p:blipFill>
          <a:blip r:embed="rId2" cstate="print"/>
          <a:srcRect/>
          <a:stretch>
            <a:fillRect/>
          </a:stretch>
        </p:blipFill>
        <p:spPr bwMode="auto">
          <a:xfrm>
            <a:off x="2260142" y="428852"/>
            <a:ext cx="4648200" cy="5067301"/>
          </a:xfrm>
          <a:prstGeom prst="rect">
            <a:avLst/>
          </a:prstGeom>
          <a:noFill/>
        </p:spPr>
      </p:pic>
    </p:spTree>
  </p:cSld>
  <p:clrMapOvr>
    <a:masterClrMapping/>
  </p:clrMapOvr>
  <p:transition advTm="4072">
    <p:pull dir="ld"/>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www.engineering.careers360.com/sites/default/files/logo%2066_4.jpg"/>
          <p:cNvPicPr>
            <a:picLocks noChangeAspect="1" noChangeArrowheads="1"/>
          </p:cNvPicPr>
          <p:nvPr/>
        </p:nvPicPr>
        <p:blipFill>
          <a:blip r:embed="rId2" cstate="print"/>
          <a:srcRect/>
          <a:stretch>
            <a:fillRect/>
          </a:stretch>
        </p:blipFill>
        <p:spPr bwMode="auto">
          <a:xfrm>
            <a:off x="692603" y="326571"/>
            <a:ext cx="952500" cy="952500"/>
          </a:xfrm>
          <a:prstGeom prst="rect">
            <a:avLst/>
          </a:prstGeom>
          <a:noFill/>
        </p:spPr>
      </p:pic>
      <p:sp>
        <p:nvSpPr>
          <p:cNvPr id="3" name="Rectangle 2"/>
          <p:cNvSpPr/>
          <p:nvPr/>
        </p:nvSpPr>
        <p:spPr>
          <a:xfrm>
            <a:off x="1690919" y="478751"/>
            <a:ext cx="6712857" cy="830997"/>
          </a:xfrm>
          <a:prstGeom prst="rect">
            <a:avLst/>
          </a:prstGeom>
        </p:spPr>
        <p:txBody>
          <a:bodyPr wrap="square">
            <a:spAutoFit/>
          </a:bodyPr>
          <a:lstStyle/>
          <a:p>
            <a:r>
              <a:rPr lang="en-IN" sz="2400" b="1" u="sng" dirty="0" smtClean="0"/>
              <a:t>VIDHYADEEP INSTITUTE OF MANAGEMENT &amp; TECHNOLOGY</a:t>
            </a:r>
            <a:endParaRPr lang="en-IN" sz="2400" b="1" u="sng" dirty="0"/>
          </a:p>
        </p:txBody>
      </p:sp>
      <p:sp>
        <p:nvSpPr>
          <p:cNvPr id="11" name="Content Placeholder 10"/>
          <p:cNvSpPr>
            <a:spLocks noGrp="1"/>
          </p:cNvSpPr>
          <p:nvPr>
            <p:ph idx="1"/>
          </p:nvPr>
        </p:nvSpPr>
        <p:spPr/>
        <p:txBody>
          <a:bodyPr>
            <a:normAutofit/>
          </a:bodyPr>
          <a:lstStyle/>
          <a:p>
            <a:r>
              <a:rPr lang="en-US" b="1" u="sng" dirty="0" smtClean="0"/>
              <a:t>Electrical Engineering Department</a:t>
            </a:r>
          </a:p>
          <a:p>
            <a:pPr>
              <a:buNone/>
            </a:pPr>
            <a:endParaRPr lang="en-US" b="1" u="sng" dirty="0" smtClean="0"/>
          </a:p>
          <a:p>
            <a:r>
              <a:rPr lang="en-US" sz="2000" dirty="0" smtClean="0"/>
              <a:t>Parth Brahmbhatt</a:t>
            </a:r>
          </a:p>
          <a:p>
            <a:r>
              <a:rPr lang="en-US" sz="2000" dirty="0" smtClean="0"/>
              <a:t>Patel Byushi</a:t>
            </a:r>
          </a:p>
          <a:p>
            <a:r>
              <a:rPr lang="en-US" sz="2000" dirty="0" smtClean="0"/>
              <a:t>Patel Bhavik</a:t>
            </a:r>
          </a:p>
          <a:p>
            <a:r>
              <a:rPr lang="en-IN" sz="2000" dirty="0" smtClean="0"/>
              <a:t>Golakiya Nikunj</a:t>
            </a:r>
          </a:p>
          <a:p>
            <a:r>
              <a:rPr lang="en-US" sz="2000" dirty="0" smtClean="0"/>
              <a:t>Patel Sohini </a:t>
            </a:r>
          </a:p>
          <a:p>
            <a:r>
              <a:rPr lang="en-US" sz="2000" dirty="0" smtClean="0"/>
              <a:t>Patel Nikita</a:t>
            </a:r>
          </a:p>
          <a:p>
            <a:r>
              <a:rPr lang="en-US" sz="2000" dirty="0" smtClean="0"/>
              <a:t>Morden Mohommad</a:t>
            </a:r>
          </a:p>
          <a:p>
            <a:r>
              <a:rPr lang="en-US" sz="2000" dirty="0" smtClean="0"/>
              <a:t>Ria Vaidya</a:t>
            </a:r>
          </a:p>
          <a:p>
            <a:r>
              <a:rPr lang="en-US" sz="2000" dirty="0" smtClean="0"/>
              <a:t>Patel jignesh</a:t>
            </a:r>
          </a:p>
          <a:p>
            <a:r>
              <a:rPr lang="en-US" sz="2000" dirty="0" smtClean="0"/>
              <a:t>Patel Richa</a:t>
            </a:r>
          </a:p>
          <a:p>
            <a:endParaRPr lang="en-IN" sz="2000" dirty="0" smtClean="0"/>
          </a:p>
          <a:p>
            <a:endParaRPr lang="en-IN" sz="2000" dirty="0"/>
          </a:p>
        </p:txBody>
      </p:sp>
      <p:sp>
        <p:nvSpPr>
          <p:cNvPr id="12" name="TextBox 11"/>
          <p:cNvSpPr txBox="1"/>
          <p:nvPr/>
        </p:nvSpPr>
        <p:spPr>
          <a:xfrm>
            <a:off x="4499429" y="3178629"/>
            <a:ext cx="4267200" cy="1323439"/>
          </a:xfrm>
          <a:prstGeom prst="rect">
            <a:avLst/>
          </a:prstGeom>
          <a:noFill/>
        </p:spPr>
        <p:txBody>
          <a:bodyPr wrap="square" rtlCol="0">
            <a:spAutoFit/>
          </a:bodyPr>
          <a:lstStyle/>
          <a:p>
            <a:r>
              <a:rPr lang="en-IN" sz="2000" b="1" u="sng" dirty="0" smtClean="0"/>
              <a:t>special thanks to</a:t>
            </a:r>
          </a:p>
          <a:p>
            <a:r>
              <a:rPr lang="en-US" sz="2000" dirty="0" err="1" smtClean="0"/>
              <a:t>Mr</a:t>
            </a:r>
            <a:r>
              <a:rPr lang="en-US" sz="2000" dirty="0" smtClean="0"/>
              <a:t> </a:t>
            </a:r>
            <a:r>
              <a:rPr lang="en-US" sz="2000" dirty="0" err="1" smtClean="0"/>
              <a:t>chintan</a:t>
            </a:r>
            <a:r>
              <a:rPr lang="en-US" sz="2000" dirty="0" smtClean="0"/>
              <a:t> </a:t>
            </a:r>
            <a:r>
              <a:rPr lang="en-US" sz="2000" dirty="0" err="1" smtClean="0"/>
              <a:t>dalwadi</a:t>
            </a:r>
            <a:endParaRPr lang="en-US" sz="2000" dirty="0" smtClean="0"/>
          </a:p>
          <a:p>
            <a:r>
              <a:rPr lang="en-US" sz="2000" dirty="0" smtClean="0"/>
              <a:t>(project engineer in GM </a:t>
            </a:r>
            <a:r>
              <a:rPr lang="en-IN" sz="2000" dirty="0" smtClean="0"/>
              <a:t>MOTAR </a:t>
            </a:r>
            <a:r>
              <a:rPr lang="en-IN" sz="2000" dirty="0" err="1" smtClean="0"/>
              <a:t>halol</a:t>
            </a:r>
            <a:r>
              <a:rPr lang="en-IN" sz="2000" dirty="0" smtClean="0"/>
              <a:t>)</a:t>
            </a:r>
            <a:endParaRPr lang="en-US" sz="2000" dirty="0" smtClean="0"/>
          </a:p>
        </p:txBody>
      </p:sp>
    </p:spTree>
  </p:cSld>
  <p:clrMapOvr>
    <a:masterClrMapping/>
  </p:clrMapOvr>
  <p:transition advTm="4072">
    <p:pull dir="l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518040" y="412820"/>
            <a:ext cx="8648522" cy="923330"/>
          </a:xfrm>
          <a:prstGeom prst="rect">
            <a:avLst/>
          </a:prstGeom>
          <a:solidFill>
            <a:schemeClr val="bg1"/>
          </a:solidFill>
          <a:effectLst/>
        </p:spPr>
        <p:txBody>
          <a:bodyPr wrap="none" lIns="91440" tIns="45720" rIns="91440" bIns="45720">
            <a:spAutoFit/>
          </a:bodyPr>
          <a:lstStyle/>
          <a:p>
            <a:pPr algn="ctr"/>
            <a:r>
              <a:rPr lang="en-US"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What is a Hybrid Car????</a:t>
            </a:r>
            <a:endPar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1" name="Rectangle 10"/>
          <p:cNvSpPr/>
          <p:nvPr/>
        </p:nvSpPr>
        <p:spPr>
          <a:xfrm>
            <a:off x="261257" y="3504363"/>
            <a:ext cx="8374743" cy="923330"/>
          </a:xfrm>
          <a:prstGeom prst="rect">
            <a:avLst/>
          </a:prstGeom>
          <a:noFill/>
        </p:spPr>
        <p:txBody>
          <a:bodyPr wrap="square" lIns="91440" tIns="45720" rIns="91440" bIns="45720">
            <a:spAutoFit/>
          </a:bodyPr>
          <a:lstStyle/>
          <a:p>
            <a:pPr algn="ctr"/>
            <a:endParaRPr lang="en-US" sz="5400" b="0" cap="none" spc="0" dirty="0">
              <a:ln w="18415" cmpd="sng">
                <a:solidFill>
                  <a:srgbClr val="FFFFFF"/>
                </a:solidFill>
                <a:prstDash val="solid"/>
              </a:ln>
              <a:effectLst>
                <a:outerShdw blurRad="63500" dir="3600000" algn="tl" rotWithShape="0">
                  <a:srgbClr val="000000">
                    <a:alpha val="70000"/>
                  </a:srgbClr>
                </a:outerShdw>
              </a:effectLst>
            </a:endParaRPr>
          </a:p>
        </p:txBody>
      </p:sp>
      <p:sp>
        <p:nvSpPr>
          <p:cNvPr id="14" name="Right Arrow 13"/>
          <p:cNvSpPr/>
          <p:nvPr/>
        </p:nvSpPr>
        <p:spPr>
          <a:xfrm>
            <a:off x="0" y="696686"/>
            <a:ext cx="508000" cy="406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ransition advTm="4072"/>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18040" y="412820"/>
            <a:ext cx="8648522" cy="923330"/>
          </a:xfrm>
          <a:prstGeom prst="rect">
            <a:avLst/>
          </a:prstGeom>
          <a:solidFill>
            <a:schemeClr val="bg1"/>
          </a:solidFill>
          <a:effectLst/>
        </p:spPr>
        <p:txBody>
          <a:bodyPr wrap="none" lIns="91440" tIns="45720" rIns="91440" bIns="45720">
            <a:spAutoFit/>
          </a:bodyPr>
          <a:lstStyle/>
          <a:p>
            <a:pPr algn="ctr"/>
            <a:r>
              <a:rPr lang="en-US"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What is a Hybrid Car????</a:t>
            </a:r>
            <a:endPar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 name="Rectangle 2"/>
          <p:cNvSpPr/>
          <p:nvPr/>
        </p:nvSpPr>
        <p:spPr>
          <a:xfrm>
            <a:off x="0" y="1559449"/>
            <a:ext cx="8708571" cy="1754326"/>
          </a:xfrm>
          <a:prstGeom prst="rect">
            <a:avLst/>
          </a:prstGeom>
          <a:noFill/>
        </p:spPr>
        <p:txBody>
          <a:bodyPr wrap="square" lIns="91440" tIns="45720" rIns="91440" bIns="45720">
            <a:spAutoFit/>
          </a:bodyPr>
          <a:lstStyle/>
          <a:p>
            <a:pPr algn="ctr"/>
            <a:r>
              <a:rPr lang="en-US"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Why was the hybrid car developed???</a:t>
            </a:r>
            <a:endPar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4" name="Right Arrow 3"/>
          <p:cNvSpPr/>
          <p:nvPr/>
        </p:nvSpPr>
        <p:spPr>
          <a:xfrm>
            <a:off x="0" y="696686"/>
            <a:ext cx="508000" cy="406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ight Arrow 4"/>
          <p:cNvSpPr/>
          <p:nvPr/>
        </p:nvSpPr>
        <p:spPr>
          <a:xfrm>
            <a:off x="0" y="1843314"/>
            <a:ext cx="508000" cy="406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ransition advTm="4072"/>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18040" y="412820"/>
            <a:ext cx="8648522" cy="923330"/>
          </a:xfrm>
          <a:prstGeom prst="rect">
            <a:avLst/>
          </a:prstGeom>
          <a:solidFill>
            <a:schemeClr val="bg1"/>
          </a:solidFill>
          <a:effectLst/>
        </p:spPr>
        <p:txBody>
          <a:bodyPr wrap="none" lIns="91440" tIns="45720" rIns="91440" bIns="45720">
            <a:spAutoFit/>
          </a:bodyPr>
          <a:lstStyle/>
          <a:p>
            <a:pPr algn="ctr"/>
            <a:r>
              <a:rPr lang="en-US"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What is a Hybrid Car????</a:t>
            </a:r>
            <a:endPar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 name="Rectangle 2"/>
          <p:cNvSpPr/>
          <p:nvPr/>
        </p:nvSpPr>
        <p:spPr>
          <a:xfrm>
            <a:off x="0" y="1559449"/>
            <a:ext cx="8708571" cy="1754326"/>
          </a:xfrm>
          <a:prstGeom prst="rect">
            <a:avLst/>
          </a:prstGeom>
          <a:noFill/>
        </p:spPr>
        <p:txBody>
          <a:bodyPr wrap="square" lIns="91440" tIns="45720" rIns="91440" bIns="45720">
            <a:spAutoFit/>
          </a:bodyPr>
          <a:lstStyle/>
          <a:p>
            <a:pPr algn="ctr"/>
            <a:r>
              <a:rPr lang="en-US"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Why was the hybrid car developed???</a:t>
            </a:r>
            <a:endPar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4" name="Right Arrow 3"/>
          <p:cNvSpPr/>
          <p:nvPr/>
        </p:nvSpPr>
        <p:spPr>
          <a:xfrm>
            <a:off x="0" y="696686"/>
            <a:ext cx="508000" cy="406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ight Arrow 4"/>
          <p:cNvSpPr/>
          <p:nvPr/>
        </p:nvSpPr>
        <p:spPr>
          <a:xfrm>
            <a:off x="0" y="1843314"/>
            <a:ext cx="508000" cy="406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632110" y="3344706"/>
            <a:ext cx="7763664" cy="1754326"/>
          </a:xfrm>
          <a:prstGeom prst="rect">
            <a:avLst/>
          </a:prstGeom>
          <a:noFill/>
        </p:spPr>
        <p:txBody>
          <a:bodyPr wrap="none" lIns="91440" tIns="45720" rIns="91440" bIns="45720">
            <a:spAutoFit/>
          </a:bodyPr>
          <a:lstStyle/>
          <a:p>
            <a:pPr algn="ctr"/>
            <a:r>
              <a:rPr lang="en-US"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How dose a Hybrid Car</a:t>
            </a:r>
          </a:p>
          <a:p>
            <a:pPr algn="ctr"/>
            <a:r>
              <a:rPr lang="en-US"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Work ???</a:t>
            </a:r>
            <a:endPar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7" name="Right Arrow 6"/>
          <p:cNvSpPr/>
          <p:nvPr/>
        </p:nvSpPr>
        <p:spPr>
          <a:xfrm>
            <a:off x="0" y="3722914"/>
            <a:ext cx="508000" cy="406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ransition advTm="4072"/>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18040" y="412820"/>
            <a:ext cx="8648522" cy="923330"/>
          </a:xfrm>
          <a:prstGeom prst="rect">
            <a:avLst/>
          </a:prstGeom>
          <a:solidFill>
            <a:schemeClr val="bg1"/>
          </a:solidFill>
          <a:effectLst/>
        </p:spPr>
        <p:txBody>
          <a:bodyPr wrap="none" lIns="91440" tIns="45720" rIns="91440" bIns="45720">
            <a:spAutoFit/>
          </a:bodyPr>
          <a:lstStyle/>
          <a:p>
            <a:pPr algn="ctr"/>
            <a:r>
              <a:rPr lang="en-US"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What is a Hybrid Car????</a:t>
            </a:r>
            <a:endPar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 name="Rectangle 2"/>
          <p:cNvSpPr/>
          <p:nvPr/>
        </p:nvSpPr>
        <p:spPr>
          <a:xfrm>
            <a:off x="0" y="1559449"/>
            <a:ext cx="8708571" cy="1754326"/>
          </a:xfrm>
          <a:prstGeom prst="rect">
            <a:avLst/>
          </a:prstGeom>
          <a:noFill/>
        </p:spPr>
        <p:txBody>
          <a:bodyPr wrap="square" lIns="91440" tIns="45720" rIns="91440" bIns="45720">
            <a:spAutoFit/>
          </a:bodyPr>
          <a:lstStyle/>
          <a:p>
            <a:pPr algn="ctr"/>
            <a:r>
              <a:rPr lang="en-US"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Why was the hybrid car developed???</a:t>
            </a:r>
            <a:endPar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4" name="Right Arrow 3"/>
          <p:cNvSpPr/>
          <p:nvPr/>
        </p:nvSpPr>
        <p:spPr>
          <a:xfrm>
            <a:off x="0" y="696686"/>
            <a:ext cx="508000" cy="406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ight Arrow 4"/>
          <p:cNvSpPr/>
          <p:nvPr/>
        </p:nvSpPr>
        <p:spPr>
          <a:xfrm>
            <a:off x="0" y="1843314"/>
            <a:ext cx="508000" cy="406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632110" y="3344706"/>
            <a:ext cx="7763664" cy="1754326"/>
          </a:xfrm>
          <a:prstGeom prst="rect">
            <a:avLst/>
          </a:prstGeom>
          <a:noFill/>
        </p:spPr>
        <p:txBody>
          <a:bodyPr wrap="none" lIns="91440" tIns="45720" rIns="91440" bIns="45720">
            <a:spAutoFit/>
          </a:bodyPr>
          <a:lstStyle/>
          <a:p>
            <a:pPr algn="ctr"/>
            <a:r>
              <a:rPr lang="en-US"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How dose a Hybrid Car</a:t>
            </a:r>
          </a:p>
          <a:p>
            <a:pPr algn="ctr"/>
            <a:r>
              <a:rPr lang="en-US"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Work ???</a:t>
            </a:r>
            <a:endPar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7" name="Right Arrow 6"/>
          <p:cNvSpPr/>
          <p:nvPr/>
        </p:nvSpPr>
        <p:spPr>
          <a:xfrm>
            <a:off x="0" y="3722914"/>
            <a:ext cx="508000" cy="406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p:cNvSpPr/>
          <p:nvPr/>
        </p:nvSpPr>
        <p:spPr>
          <a:xfrm>
            <a:off x="290287" y="4920343"/>
            <a:ext cx="8171542" cy="2649801"/>
          </a:xfrm>
          <a:prstGeom prst="rect">
            <a:avLst/>
          </a:prstGeom>
          <a:noFill/>
        </p:spPr>
        <p:txBody>
          <a:bodyPr wrap="square" lIns="91440" tIns="45720" rIns="91440" bIns="45720">
            <a:spAutoFit/>
          </a:bodyPr>
          <a:lstStyle/>
          <a:p>
            <a:pPr algn="ctr"/>
            <a:r>
              <a:rPr lang="en-IN"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Who invented hybrid         cars??? </a:t>
            </a:r>
            <a:r>
              <a:rPr lang="en-IN" sz="5400" b="1"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Ect</a:t>
            </a:r>
            <a:r>
              <a:rPr lang="en-IN"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t>
            </a:r>
          </a:p>
          <a:p>
            <a:pPr algn="ctr"/>
            <a:endPar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9" name="Right Arrow 8"/>
          <p:cNvSpPr/>
          <p:nvPr/>
        </p:nvSpPr>
        <p:spPr>
          <a:xfrm>
            <a:off x="0" y="5080000"/>
            <a:ext cx="508000" cy="406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ransition advTm="4072"/>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1" descr="61055737530"/>
          <p:cNvPicPr>
            <a:picLocks noGrp="1" noChangeAspect="1" noChangeArrowheads="1"/>
          </p:cNvPicPr>
          <p:nvPr>
            <p:ph idx="1"/>
          </p:nvPr>
        </p:nvPicPr>
        <p:blipFill>
          <a:blip r:embed="rId2" cstate="print"/>
          <a:srcRect/>
          <a:stretch>
            <a:fillRect/>
          </a:stretch>
        </p:blipFill>
        <p:spPr>
          <a:xfrm>
            <a:off x="3842657" y="2997200"/>
            <a:ext cx="4800600" cy="3352800"/>
          </a:xfrm>
          <a:prstGeom prst="rect">
            <a:avLst/>
          </a:prstGeom>
          <a:noFill/>
        </p:spPr>
      </p:pic>
      <p:sp>
        <p:nvSpPr>
          <p:cNvPr id="4" name="Title 3"/>
          <p:cNvSpPr>
            <a:spLocks noGrp="1"/>
          </p:cNvSpPr>
          <p:nvPr>
            <p:ph type="title"/>
          </p:nvPr>
        </p:nvSpPr>
        <p:spPr/>
        <p:txBody>
          <a:bodyPr>
            <a:normAutofit/>
          </a:bodyPr>
          <a:lstStyle/>
          <a:p>
            <a:pPr algn="ctr"/>
            <a:r>
              <a:rPr lang="en-US" sz="4400" dirty="0" smtClean="0"/>
              <a:t>What is a Hybrid Car????</a:t>
            </a:r>
            <a:endParaRPr lang="en-IN" dirty="0"/>
          </a:p>
        </p:txBody>
      </p:sp>
      <p:sp>
        <p:nvSpPr>
          <p:cNvPr id="10" name="Rectangle 9"/>
          <p:cNvSpPr/>
          <p:nvPr/>
        </p:nvSpPr>
        <p:spPr>
          <a:xfrm>
            <a:off x="740228" y="1625600"/>
            <a:ext cx="6995886" cy="2585323"/>
          </a:xfrm>
          <a:prstGeom prst="rect">
            <a:avLst/>
          </a:prstGeom>
        </p:spPr>
        <p:txBody>
          <a:bodyPr wrap="square">
            <a:spAutoFit/>
          </a:bodyPr>
          <a:lstStyle/>
          <a:p>
            <a:pPr algn="just"/>
            <a:r>
              <a:rPr lang="en-IN" dirty="0" smtClean="0"/>
              <a:t>A </a:t>
            </a:r>
            <a:r>
              <a:rPr lang="en-IN" b="1" dirty="0" smtClean="0"/>
              <a:t>hybrid vehicle</a:t>
            </a:r>
            <a:r>
              <a:rPr lang="en-IN" dirty="0" smtClean="0"/>
              <a:t> is a vehicle that uses </a:t>
            </a:r>
          </a:p>
          <a:p>
            <a:pPr algn="just"/>
            <a:r>
              <a:rPr lang="en-IN" dirty="0" smtClean="0"/>
              <a:t>two or more distinct power sources to </a:t>
            </a:r>
          </a:p>
          <a:p>
            <a:pPr algn="just"/>
            <a:r>
              <a:rPr lang="en-IN" dirty="0" smtClean="0"/>
              <a:t>move the vehicle.</a:t>
            </a:r>
            <a:r>
              <a:rPr lang="en-IN" baseline="30000" dirty="0" smtClean="0">
                <a:hlinkClick r:id="rId3"/>
              </a:rPr>
              <a:t>[2]</a:t>
            </a:r>
            <a:r>
              <a:rPr lang="en-IN" dirty="0" smtClean="0"/>
              <a:t> The term most</a:t>
            </a:r>
          </a:p>
          <a:p>
            <a:pPr algn="just"/>
            <a:r>
              <a:rPr lang="en-IN" dirty="0" smtClean="0"/>
              <a:t> commonly refers to </a:t>
            </a:r>
            <a:r>
              <a:rPr lang="en-IN" dirty="0" smtClean="0">
                <a:hlinkClick r:id="rId4" tooltip="Hybrid electric vehicle"/>
              </a:rPr>
              <a:t>hybrid electric</a:t>
            </a:r>
          </a:p>
          <a:p>
            <a:pPr algn="just"/>
            <a:r>
              <a:rPr lang="en-IN" dirty="0" smtClean="0">
                <a:hlinkClick r:id="rId4" tooltip="Hybrid electric vehicle"/>
              </a:rPr>
              <a:t> vehicles</a:t>
            </a:r>
            <a:r>
              <a:rPr lang="en-IN" dirty="0" smtClean="0"/>
              <a:t> (HEVs), which combine an </a:t>
            </a:r>
          </a:p>
          <a:p>
            <a:pPr algn="just"/>
            <a:r>
              <a:rPr lang="en-IN" dirty="0" smtClean="0">
                <a:hlinkClick r:id="rId5" tooltip="Internal combustion engine"/>
              </a:rPr>
              <a:t>internal combustion engine</a:t>
            </a:r>
            <a:r>
              <a:rPr lang="en-IN" dirty="0" smtClean="0"/>
              <a:t> and one </a:t>
            </a:r>
          </a:p>
          <a:p>
            <a:pPr algn="just"/>
            <a:r>
              <a:rPr lang="en-IN" dirty="0" smtClean="0"/>
              <a:t>or more </a:t>
            </a:r>
            <a:r>
              <a:rPr lang="en-IN" dirty="0" smtClean="0">
                <a:hlinkClick r:id="rId6" tooltip="Electric motor"/>
              </a:rPr>
              <a:t>electric motors</a:t>
            </a:r>
            <a:r>
              <a:rPr lang="en-IN" dirty="0" smtClean="0"/>
              <a:t>. However</a:t>
            </a:r>
          </a:p>
          <a:p>
            <a:pPr algn="just"/>
            <a:r>
              <a:rPr lang="en-IN" dirty="0" smtClean="0"/>
              <a:t> other mechanisms to capture and </a:t>
            </a:r>
          </a:p>
          <a:p>
            <a:pPr algn="just"/>
            <a:r>
              <a:rPr lang="en-IN" dirty="0" smtClean="0"/>
              <a:t>utilize energy are included....</a:t>
            </a:r>
            <a:endParaRPr lang="en-IN" dirty="0"/>
          </a:p>
        </p:txBody>
      </p:sp>
    </p:spTree>
  </p:cSld>
  <p:clrMapOvr>
    <a:masterClrMapping/>
  </p:clrMapOvr>
  <p:transition advTm="4072">
    <p:pull dir="l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0" y="579438"/>
            <a:ext cx="8229600" cy="1143000"/>
          </a:xfrm>
        </p:spPr>
        <p:txBody>
          <a:bodyPr>
            <a:normAutofit fontScale="90000"/>
          </a:bodyPr>
          <a:lstStyle/>
          <a:p>
            <a:pPr algn="ctr"/>
            <a:r>
              <a:rPr lang="en-US" sz="4400" dirty="0" smtClean="0"/>
              <a:t>Why were the hybrid car developed???</a:t>
            </a:r>
            <a:r>
              <a:rPr lang="en-US" sz="4400" b="0" dirty="0" smtClean="0">
                <a:ln w="18415" cmpd="sng">
                  <a:solidFill>
                    <a:srgbClr val="FFFFFF"/>
                  </a:solidFill>
                  <a:prstDash val="solid"/>
                </a:ln>
                <a:effectLst>
                  <a:outerShdw blurRad="63500" dir="3600000" algn="tl" rotWithShape="0">
                    <a:srgbClr val="000000">
                      <a:alpha val="70000"/>
                    </a:srgbClr>
                  </a:outerShdw>
                </a:effectLst>
              </a:rPr>
              <a:t/>
            </a:r>
            <a:br>
              <a:rPr lang="en-US" sz="4400" b="0" dirty="0" smtClean="0">
                <a:ln w="18415" cmpd="sng">
                  <a:solidFill>
                    <a:srgbClr val="FFFFFF"/>
                  </a:solidFill>
                  <a:prstDash val="solid"/>
                </a:ln>
                <a:effectLst>
                  <a:outerShdw blurRad="63500" dir="3600000" algn="tl" rotWithShape="0">
                    <a:srgbClr val="000000">
                      <a:alpha val="70000"/>
                    </a:srgbClr>
                  </a:outerShdw>
                </a:effectLst>
              </a:rPr>
            </a:br>
            <a:endParaRPr lang="en-IN" dirty="0"/>
          </a:p>
        </p:txBody>
      </p:sp>
      <p:pic>
        <p:nvPicPr>
          <p:cNvPr id="1027" name="Picture 3"/>
          <p:cNvPicPr>
            <a:picLocks noChangeAspect="1" noChangeArrowheads="1"/>
          </p:cNvPicPr>
          <p:nvPr/>
        </p:nvPicPr>
        <p:blipFill>
          <a:blip r:embed="rId2" cstate="print"/>
          <a:srcRect/>
          <a:stretch>
            <a:fillRect/>
          </a:stretch>
        </p:blipFill>
        <p:spPr bwMode="auto">
          <a:xfrm>
            <a:off x="1" y="1407886"/>
            <a:ext cx="9144000" cy="4352352"/>
          </a:xfrm>
          <a:prstGeom prst="rect">
            <a:avLst/>
          </a:prstGeom>
          <a:noFill/>
          <a:ln w="9525">
            <a:noFill/>
            <a:miter lim="800000"/>
            <a:headEnd/>
            <a:tailEnd/>
          </a:ln>
        </p:spPr>
      </p:pic>
      <p:sp>
        <p:nvSpPr>
          <p:cNvPr id="8" name="Rectangle 7"/>
          <p:cNvSpPr/>
          <p:nvPr/>
        </p:nvSpPr>
        <p:spPr>
          <a:xfrm>
            <a:off x="551542" y="4627380"/>
            <a:ext cx="8302172" cy="1200329"/>
          </a:xfrm>
          <a:prstGeom prst="rect">
            <a:avLst/>
          </a:prstGeom>
        </p:spPr>
        <p:txBody>
          <a:bodyPr wrap="square">
            <a:spAutoFit/>
          </a:bodyPr>
          <a:lstStyle/>
          <a:p>
            <a:r>
              <a:rPr lang="en-IN" dirty="0" smtClean="0"/>
              <a:t>Hybrids are better for the environment. They save oil and they save the environment tons of greenhouse gas. I guess they were invented for </a:t>
            </a:r>
          </a:p>
          <a:p>
            <a:r>
              <a:rPr lang="en-IN" dirty="0" smtClean="0"/>
              <a:t>people who wanted a cleaner Earth. </a:t>
            </a:r>
            <a:br>
              <a:rPr lang="en-IN" dirty="0" smtClean="0"/>
            </a:br>
            <a:endParaRPr lang="en-IN" dirty="0"/>
          </a:p>
        </p:txBody>
      </p:sp>
    </p:spTree>
  </p:cSld>
  <p:clrMapOvr>
    <a:masterClrMapping/>
  </p:clrMapOvr>
  <p:transition advTm="4072">
    <p:pull dir="ld"/>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23"/>
  <p:tag name="MMPROD_UIDATA" val="&lt;database version=&quot;7.0&quot;&gt;&lt;object type=&quot;1&quot; unique_id=&quot;10001&quot;&gt;&lt;object type=&quot;8&quot; unique_id=&quot;11587&quot;&gt;&lt;/object&gt;&lt;object type=&quot;2&quot; unique_id=&quot;11588&quot;&gt;&lt;object type=&quot;3&quot; unique_id=&quot;11589&quot;&gt;&lt;property id=&quot;20148&quot; value=&quot;5&quot;/&gt;&lt;property id=&quot;20300&quot; value=&quot;Slide 1&quot;/&gt;&lt;property id=&quot;20307&quot; value=&quot;281&quot;/&gt;&lt;/object&gt;&lt;object type=&quot;3&quot; unique_id=&quot;11590&quot;&gt;&lt;property id=&quot;20148&quot; value=&quot;5&quot;/&gt;&lt;property id=&quot;20300&quot; value=&quot;Slide 2&quot;/&gt;&lt;property id=&quot;20307&quot; value=&quot;266&quot;/&gt;&lt;/object&gt;&lt;object type=&quot;3&quot; unique_id=&quot;11591&quot;&gt;&lt;property id=&quot;20148&quot; value=&quot;5&quot;/&gt;&lt;property id=&quot;20300&quot; value=&quot;Slide 3&quot;/&gt;&lt;property id=&quot;20307&quot; value=&quot;264&quot;/&gt;&lt;/object&gt;&lt;object type=&quot;3&quot; unique_id=&quot;11592&quot;&gt;&lt;property id=&quot;20148&quot; value=&quot;5&quot;/&gt;&lt;property id=&quot;20300&quot; value=&quot;Slide 4&quot;/&gt;&lt;property id=&quot;20307&quot; value=&quot;267&quot;/&gt;&lt;/object&gt;&lt;object type=&quot;3&quot; unique_id=&quot;11593&quot;&gt;&lt;property id=&quot;20148&quot; value=&quot;5&quot;/&gt;&lt;property id=&quot;20300&quot; value=&quot;Slide 5&quot;/&gt;&lt;property id=&quot;20307&quot; value=&quot;271&quot;/&gt;&lt;/object&gt;&lt;object type=&quot;3&quot; unique_id=&quot;11594&quot;&gt;&lt;property id=&quot;20148&quot; value=&quot;5&quot;/&gt;&lt;property id=&quot;20300&quot; value=&quot;Slide 6&quot;/&gt;&lt;property id=&quot;20307&quot; value=&quot;272&quot;/&gt;&lt;/object&gt;&lt;object type=&quot;3&quot; unique_id=&quot;11595&quot;&gt;&lt;property id=&quot;20148&quot; value=&quot;5&quot;/&gt;&lt;property id=&quot;20300&quot; value=&quot;Slide 7&quot;/&gt;&lt;property id=&quot;20307&quot; value=&quot;268&quot;/&gt;&lt;/object&gt;&lt;object type=&quot;3&quot; unique_id=&quot;11596&quot;&gt;&lt;property id=&quot;20148&quot; value=&quot;5&quot;/&gt;&lt;property id=&quot;20300&quot; value=&quot;Slide 8&quot;/&gt;&lt;property id=&quot;20307&quot; value=&quot;276&quot;/&gt;&lt;/object&gt;&lt;object type=&quot;3&quot; unique_id=&quot;11597&quot;&gt;&lt;property id=&quot;20148&quot; value=&quot;5&quot;/&gt;&lt;property id=&quot;20300&quot; value=&quot;Slide 9&quot;/&gt;&lt;property id=&quot;20307&quot; value=&quot;270&quot;/&gt;&lt;/object&gt;&lt;object type=&quot;3&quot; unique_id=&quot;11598&quot;&gt;&lt;property id=&quot;20148&quot; value=&quot;5&quot;/&gt;&lt;property id=&quot;20300&quot; value=&quot;Slide 10&quot;/&gt;&lt;property id=&quot;20307&quot; value=&quot;273&quot;/&gt;&lt;/object&gt;&lt;object type=&quot;3&quot; unique_id=&quot;11599&quot;&gt;&lt;property id=&quot;20148&quot; value=&quot;5&quot;/&gt;&lt;property id=&quot;20300&quot; value=&quot;Slide 11&quot;/&gt;&lt;property id=&quot;20307&quot; value=&quot;275&quot;/&gt;&lt;/object&gt;&lt;object type=&quot;3&quot; unique_id=&quot;11600&quot;&gt;&lt;property id=&quot;20148&quot; value=&quot;5&quot;/&gt;&lt;property id=&quot;20300&quot; value=&quot;Slide 12&quot;/&gt;&lt;property id=&quot;20307&quot; value=&quot;274&quot;/&gt;&lt;/object&gt;&lt;object type=&quot;3&quot; unique_id=&quot;11601&quot;&gt;&lt;property id=&quot;20148&quot; value=&quot;5&quot;/&gt;&lt;property id=&quot;20300&quot; value=&quot;Slide 13&quot;/&gt;&lt;property id=&quot;20307&quot; value=&quot;277&quot;/&gt;&lt;/object&gt;&lt;object type=&quot;3&quot; unique_id=&quot;11602&quot;&gt;&lt;property id=&quot;20148&quot; value=&quot;5&quot;/&gt;&lt;property id=&quot;20300&quot; value=&quot;Slide 14&quot;/&gt;&lt;property id=&quot;20307&quot; value=&quot;269&quot;/&gt;&lt;/object&gt;&lt;object type=&quot;3&quot; unique_id=&quot;11603&quot;&gt;&lt;property id=&quot;20148&quot; value=&quot;5&quot;/&gt;&lt;property id=&quot;20300&quot; value=&quot;Slide 15&quot;/&gt;&lt;property id=&quot;20307&quot; value=&quot;278&quot;/&gt;&lt;/object&gt;&lt;object type=&quot;3&quot; unique_id=&quot;11604&quot;&gt;&lt;property id=&quot;20148&quot; value=&quot;5&quot;/&gt;&lt;property id=&quot;20300&quot; value=&quot;Slide 16&quot;/&gt;&lt;property id=&quot;20307&quot; value=&quot;279&quot;/&gt;&lt;/object&gt;&lt;/object&gt;&lt;/object&gt;&lt;/database&gt;"/>
  <p:tag name="SECTOMILLISECCONVERTED" val="1"/>
  <p:tag name="ISPRING_RESOURCE_PATHS_HASH_2" val="408e68afc1694e9441bd6040444b1644749794f5"/>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3601</TotalTime>
  <Words>790</Words>
  <Application>Microsoft Office PowerPoint</Application>
  <PresentationFormat>On-screen Show (4:3)</PresentationFormat>
  <Paragraphs>164</Paragraphs>
  <Slides>33</Slides>
  <Notes>0</Notes>
  <HiddenSlides>0</HiddenSlides>
  <MMClips>2</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Concourse</vt:lpstr>
      <vt:lpstr>Slide 1</vt:lpstr>
      <vt:lpstr>Slide 2</vt:lpstr>
      <vt:lpstr>Slide 3</vt:lpstr>
      <vt:lpstr>Slide 4</vt:lpstr>
      <vt:lpstr>Slide 5</vt:lpstr>
      <vt:lpstr>Slide 6</vt:lpstr>
      <vt:lpstr>Slide 7</vt:lpstr>
      <vt:lpstr>What is a Hybrid Car????</vt:lpstr>
      <vt:lpstr>Why were the hybrid car developed??? </vt:lpstr>
      <vt:lpstr>Slide 10</vt:lpstr>
      <vt:lpstr>Why fuel efficiency is important???</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Dias nummer 1</dc:title>
  <dc:creator>camilla</dc:creator>
  <cp:lastModifiedBy>EEE</cp:lastModifiedBy>
  <cp:revision>61</cp:revision>
  <dcterms:created xsi:type="dcterms:W3CDTF">2009-09-30T10:38:53Z</dcterms:created>
  <dcterms:modified xsi:type="dcterms:W3CDTF">2013-12-31T02:57:32Z</dcterms:modified>
</cp:coreProperties>
</file>